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6" r:id="rId3"/>
    <p:sldId id="268" r:id="rId4"/>
    <p:sldId id="269" r:id="rId5"/>
    <p:sldId id="267" r:id="rId6"/>
    <p:sldId id="261" r:id="rId7"/>
    <p:sldId id="264" r:id="rId8"/>
    <p:sldId id="265" r:id="rId9"/>
    <p:sldId id="266" r:id="rId10"/>
    <p:sldId id="272" r:id="rId11"/>
    <p:sldId id="277" r:id="rId12"/>
    <p:sldId id="271" r:id="rId13"/>
    <p:sldId id="281" r:id="rId14"/>
    <p:sldId id="280" r:id="rId15"/>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2" autoAdjust="0"/>
  </p:normalViewPr>
  <p:slideViewPr>
    <p:cSldViewPr snapToGrid="0">
      <p:cViewPr varScale="1">
        <p:scale>
          <a:sx n="106" d="100"/>
          <a:sy n="106" d="100"/>
        </p:scale>
        <p:origin x="7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69152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3183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2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48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976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6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1112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9725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872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909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1/24/2024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95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1/24/2024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706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nva.com/design/DAF6Yt1VP_o/hqxiDU9a1EXXIXzPJiczuQ/edit?utm_content=DAF6Yt1VP_o&amp;utm_campaign=designshare&amp;utm_medium=link2&amp;utm_source=sharebutto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F4BFED-2C1B-A892-B563-C3664A512DB5}"/>
              </a:ext>
            </a:extLst>
          </p:cNvPr>
          <p:cNvSpPr>
            <a:spLocks noGrp="1"/>
          </p:cNvSpPr>
          <p:nvPr>
            <p:ph type="ctrTitle"/>
          </p:nvPr>
        </p:nvSpPr>
        <p:spPr>
          <a:xfrm>
            <a:off x="-2" y="604253"/>
            <a:ext cx="6859225" cy="917628"/>
          </a:xfrm>
        </p:spPr>
        <p:txBody>
          <a:bodyPr anchor="t">
            <a:normAutofit fontScale="90000"/>
          </a:bodyPr>
          <a:lstStyle/>
          <a:p>
            <a:r>
              <a:rPr lang="en-US" altLang="zh-HK" sz="3600" b="0" dirty="0">
                <a:latin typeface="Times New Roman" panose="02020603050405020304" pitchFamily="18" charset="0"/>
                <a:cs typeface="Times New Roman" panose="02020603050405020304" pitchFamily="18" charset="0"/>
              </a:rPr>
              <a:t>Q1 –Task1</a:t>
            </a:r>
            <a:br>
              <a:rPr lang="en-US" altLang="zh-HK" sz="3600" b="0" dirty="0">
                <a:latin typeface="Times New Roman" panose="02020603050405020304" pitchFamily="18" charset="0"/>
                <a:cs typeface="Times New Roman" panose="02020603050405020304" pitchFamily="18" charset="0"/>
              </a:rPr>
            </a:br>
            <a:br>
              <a:rPr lang="en-US" altLang="zh-HK" sz="8000" b="0" dirty="0">
                <a:latin typeface="Times New Roman" panose="02020603050405020304" pitchFamily="18" charset="0"/>
                <a:cs typeface="Times New Roman" panose="02020603050405020304" pitchFamily="18" charset="0"/>
              </a:rPr>
            </a:br>
            <a:br>
              <a:rPr lang="zh-TW" altLang="zh-HK" sz="1800" b="0" kern="100" dirty="0">
                <a:effectLst/>
                <a:latin typeface="Times New Roman" panose="02020603050405020304" pitchFamily="18" charset="0"/>
                <a:ea typeface="新細明體" panose="02020500000000000000" pitchFamily="18" charset="-120"/>
                <a:cs typeface="Times New Roman" panose="02020603050405020304" pitchFamily="18" charset="0"/>
              </a:rPr>
            </a:br>
            <a:endParaRPr lang="zh-HK" altLang="en-US" sz="8000" b="0" dirty="0">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B86AE2C9-79E0-D799-D339-508C679392EB}"/>
              </a:ext>
            </a:extLst>
          </p:cNvPr>
          <p:cNvSpPr>
            <a:spLocks noGrp="1"/>
          </p:cNvSpPr>
          <p:nvPr>
            <p:ph type="subTitle" idx="1"/>
          </p:nvPr>
        </p:nvSpPr>
        <p:spPr>
          <a:xfrm>
            <a:off x="33160" y="1590100"/>
            <a:ext cx="8499566" cy="1268360"/>
          </a:xfrm>
        </p:spPr>
        <p:txBody>
          <a:bodyPr anchor="b">
            <a:normAutofit fontScale="85000" lnSpcReduction="20000"/>
          </a:bodyPr>
          <a:lstStyle/>
          <a:p>
            <a:r>
              <a:rPr lang="en-US"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rPr>
              <a:t>What are the various interactions (for the borrower and for the lender) and key characteristics of the portal that you think will be necessary to facilitate a good experience?</a:t>
            </a:r>
            <a:endParaRPr lang="zh-TW" altLang="zh-HK" sz="29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zh-HK" alt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117564" y="2858461"/>
            <a:ext cx="8382000" cy="2700547"/>
          </a:xfrm>
          <a:prstGeom prst="rect">
            <a:avLst/>
          </a:prstGeom>
          <a:noFill/>
        </p:spPr>
        <p:txBody>
          <a:bodyPr wrap="square">
            <a:spAutoFit/>
          </a:bodyPr>
          <a:lstStyle/>
          <a:p>
            <a:pPr>
              <a:lnSpc>
                <a:spcPct val="115000"/>
              </a:lnSpc>
              <a:spcAft>
                <a:spcPts val="800"/>
              </a:spcAft>
            </a:pPr>
            <a:r>
              <a:rPr lang="en-US"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rPr>
              <a:t>To answer this question, my approach is to</a:t>
            </a:r>
            <a:r>
              <a:rPr lang="en-US" altLang="zh-HK" sz="2000" kern="100" dirty="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Ideation</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Know the business (market research, competitor analysis)</a:t>
            </a:r>
          </a:p>
          <a:p>
            <a:pPr marL="514350" indent="-514350">
              <a:lnSpc>
                <a:spcPct val="115000"/>
              </a:lnSpc>
              <a:spcAft>
                <a:spcPts val="800"/>
              </a:spcAft>
              <a:buFont typeface="+mj-lt"/>
              <a:buAutoNum type="arabicPeriod"/>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Gather requirements (solution outline)</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Define solution</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(construct components)</a:t>
            </a:r>
          </a:p>
          <a:p>
            <a:pPr marL="514350" indent="-514350">
              <a:lnSpc>
                <a:spcPct val="115000"/>
              </a:lnSpc>
              <a:spcAft>
                <a:spcPts val="800"/>
              </a:spcAft>
              <a:buFont typeface="+mj-lt"/>
              <a:buAutoNum type="arabicPeriod"/>
            </a:pPr>
            <a:r>
              <a:rPr lang="en-US" altLang="zh-TW" sz="2000" kern="100" dirty="0">
                <a:effectLst/>
                <a:latin typeface="Times New Roman" panose="02020603050405020304" pitchFamily="18" charset="0"/>
                <a:ea typeface="新細明體" panose="02020500000000000000" pitchFamily="18" charset="-120"/>
                <a:cs typeface="Times New Roman" panose="02020603050405020304" pitchFamily="18" charset="0"/>
              </a:rPr>
              <a:t>Picture product (product mapping &amp; final touch)</a:t>
            </a:r>
            <a:endParaRPr lang="zh-TW" altLang="zh-HK" sz="20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a:extLst>
              <a:ext uri="{FF2B5EF4-FFF2-40B4-BE49-F238E27FC236}">
                <a16:creationId xmlns:a16="http://schemas.microsoft.com/office/drawing/2014/main" id="{300C2A94-B4F0-8DF3-F146-C2EABE37CB5A}"/>
              </a:ext>
            </a:extLst>
          </p:cNvPr>
          <p:cNvSpPr txBox="1"/>
          <p:nvPr/>
        </p:nvSpPr>
        <p:spPr>
          <a:xfrm>
            <a:off x="-1" y="82499"/>
            <a:ext cx="9104249" cy="461665"/>
          </a:xfrm>
          <a:prstGeom prst="rect">
            <a:avLst/>
          </a:prstGeom>
          <a:noFill/>
        </p:spPr>
        <p:txBody>
          <a:bodyPr wrap="square">
            <a:spAutoFit/>
          </a:bodyPr>
          <a:lstStyle/>
          <a:p>
            <a:r>
              <a:rPr lang="en-US" altLang="zh-HK" sz="2400" b="1" dirty="0">
                <a:latin typeface="Times New Roman" panose="02020603050405020304" pitchFamily="18" charset="0"/>
                <a:cs typeface="Times New Roman" panose="02020603050405020304" pitchFamily="18" charset="0"/>
              </a:rPr>
              <a:t>Business Analyst - Case &amp; </a:t>
            </a:r>
            <a:r>
              <a:rPr lang="en-US" altLang="zh-HK" sz="2400" b="1" dirty="0" err="1">
                <a:latin typeface="Times New Roman" panose="02020603050405020304" pitchFamily="18" charset="0"/>
                <a:cs typeface="Times New Roman" panose="02020603050405020304" pitchFamily="18" charset="0"/>
              </a:rPr>
              <a:t>Behavioural</a:t>
            </a:r>
            <a:r>
              <a:rPr lang="en-US" altLang="zh-HK" sz="2400" b="1" dirty="0">
                <a:latin typeface="Times New Roman" panose="02020603050405020304" pitchFamily="18" charset="0"/>
                <a:cs typeface="Times New Roman" panose="02020603050405020304" pitchFamily="18" charset="0"/>
              </a:rPr>
              <a:t> Interview – Franco Fan</a:t>
            </a:r>
            <a:endParaRPr lang="zh-HK"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4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Arial" panose="020B0604020202020204" pitchFamily="34" charset="0"/>
              </a:rPr>
              <a:t>Minimal Viable Product </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3271024"/>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Mock-up screens for borrower workflow:</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Design by using Canva resources:</a:t>
            </a:r>
          </a:p>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hlinkClick r:id="rId3"/>
              </a:rPr>
              <a:t>https://www.canva.com/design/DAF6Yt1VP_o/hqxiDU9a1EXXIXzPJiczuQ/edit?utm_content=DAF6Yt1VP_o&amp;utm_campaign=designshare&amp;utm_medium=link2&amp;utm_source=sharebutton</a:t>
            </a:r>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Assumption: </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System requirements on 3 types of product are universal, minimal adjustment needed for facilitating all use cases.</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Details in application form, declaration, consent, agreement, product information,  dashboards are to-be-confirm.</a:t>
            </a:r>
          </a:p>
          <a:p>
            <a:pPr marL="228600" indent="-228600">
              <a:lnSpc>
                <a:spcPct val="115000"/>
              </a:lnSpc>
              <a:spcAft>
                <a:spcPts val="800"/>
              </a:spcAft>
              <a:buFont typeface="+mj-lt"/>
              <a:buAutoNum type="arabicPeriod"/>
            </a:pP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Mock-up screen is the happy flow of borrower journey in residential loan application only.</a:t>
            </a:r>
          </a:p>
          <a:p>
            <a:pPr marL="228600" indent="-228600">
              <a:lnSpc>
                <a:spcPct val="115000"/>
              </a:lnSpc>
              <a:spcAft>
                <a:spcPts val="800"/>
              </a:spcAft>
              <a:buFont typeface="+mj-lt"/>
              <a:buAutoNum type="arabicPeriod"/>
            </a:pPr>
            <a:r>
              <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rPr>
              <a:t>Imaginary company name ‘</a:t>
            </a:r>
            <a:r>
              <a:rPr lang="en-US" altLang="zh-HK" sz="1200" kern="100" dirty="0" err="1">
                <a:latin typeface="Times New Roman" panose="02020603050405020304" pitchFamily="18" charset="0"/>
                <a:ea typeface="新細明體" panose="02020500000000000000" pitchFamily="18" charset="-120"/>
                <a:cs typeface="Times New Roman" panose="02020603050405020304" pitchFamily="18" charset="0"/>
              </a:rPr>
              <a:t>Easylend</a:t>
            </a:r>
            <a:r>
              <a:rPr lang="en-US" altLang="zh-HK" sz="1200" kern="100" dirty="0">
                <a:latin typeface="Times New Roman" panose="02020603050405020304" pitchFamily="18" charset="0"/>
                <a:ea typeface="新細明體" panose="02020500000000000000" pitchFamily="18" charset="-120"/>
                <a:cs typeface="Times New Roman" panose="02020603050405020304" pitchFamily="18" charset="0"/>
              </a:rPr>
              <a:t>’ and logo were used</a:t>
            </a:r>
            <a:endParaRPr lang="en-US" altLang="zh-HK"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98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12" name="文字方塊 11">
            <a:extLst>
              <a:ext uri="{FF2B5EF4-FFF2-40B4-BE49-F238E27FC236}">
                <a16:creationId xmlns:a16="http://schemas.microsoft.com/office/drawing/2014/main" id="{53C18AA4-AFE9-A93B-84B9-036DE76DE3AD}"/>
              </a:ext>
            </a:extLst>
          </p:cNvPr>
          <p:cNvSpPr txBox="1"/>
          <p:nvPr/>
        </p:nvSpPr>
        <p:spPr>
          <a:xfrm>
            <a:off x="0" y="18193"/>
            <a:ext cx="8647611" cy="6744410"/>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Q2 Task</a:t>
            </a:r>
            <a:r>
              <a:rPr lang="zh-TW" altLang="en-US" sz="24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1</a:t>
            </a:r>
            <a:r>
              <a:rPr lang="zh-TW" altLang="en-US" sz="24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kern="100" dirty="0">
                <a:latin typeface="Times New Roman" panose="02020603050405020304" pitchFamily="18" charset="0"/>
                <a:ea typeface="新細明體" panose="02020500000000000000" pitchFamily="18" charset="-120"/>
                <a:cs typeface="Times New Roman" panose="02020603050405020304" pitchFamily="18" charset="0"/>
              </a:rPr>
              <a:t>&amp; 2</a:t>
            </a:r>
          </a:p>
          <a:p>
            <a:pPr algn="l"/>
            <a:endParaRPr lang="en-US" altLang="zh-HK" sz="1200" dirty="0">
              <a:solidFill>
                <a:srgbClr val="374151"/>
              </a:solidFill>
              <a:latin typeface="Times New Roman" panose="02020603050405020304" pitchFamily="18" charset="0"/>
              <a:cs typeface="Times New Roman" panose="02020603050405020304" pitchFamily="18" charset="0"/>
            </a:endParaRP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endParaRPr lang="en-US" altLang="zh-HK" sz="1200" dirty="0">
              <a:solidFill>
                <a:srgbClr val="374151"/>
              </a:solidFill>
              <a:latin typeface="Times New Roman" panose="02020603050405020304" pitchFamily="18" charset="0"/>
              <a:cs typeface="Times New Roman" panose="02020603050405020304" pitchFamily="18" charset="0"/>
            </a:endParaRPr>
          </a:p>
          <a:p>
            <a:pPr algn="l"/>
            <a:endParaRPr lang="en-US" altLang="zh-HK" sz="1200" b="0" i="0" dirty="0">
              <a:solidFill>
                <a:srgbClr val="374151"/>
              </a:solidFill>
              <a:effectLst/>
              <a:latin typeface="Times New Roman" panose="02020603050405020304" pitchFamily="18" charset="0"/>
              <a:cs typeface="Times New Roman" panose="02020603050405020304" pitchFamily="18" charset="0"/>
            </a:endParaRPr>
          </a:p>
          <a:p>
            <a:pPr algn="l"/>
            <a:r>
              <a:rPr lang="en-US" altLang="zh-HK" sz="1400" b="0" i="0" dirty="0">
                <a:solidFill>
                  <a:srgbClr val="374151"/>
                </a:solidFill>
                <a:effectLst/>
                <a:latin typeface="Times New Roman" panose="02020603050405020304" pitchFamily="18" charset="0"/>
                <a:cs typeface="Times New Roman" panose="02020603050405020304" pitchFamily="18" charset="0"/>
              </a:rPr>
              <a:t>I </a:t>
            </a:r>
            <a:r>
              <a:rPr lang="en-US" altLang="zh-HK" sz="1400" dirty="0">
                <a:solidFill>
                  <a:srgbClr val="374151"/>
                </a:solidFill>
                <a:latin typeface="Times New Roman" panose="02020603050405020304" pitchFamily="18" charset="0"/>
                <a:cs typeface="Times New Roman" panose="02020603050405020304" pitchFamily="18" charset="0"/>
              </a:rPr>
              <a:t>would be starting</a:t>
            </a:r>
            <a:r>
              <a:rPr lang="en-US" altLang="zh-HK" sz="1400" b="0" i="0" dirty="0">
                <a:solidFill>
                  <a:srgbClr val="374151"/>
                </a:solidFill>
                <a:effectLst/>
                <a:latin typeface="Times New Roman" panose="02020603050405020304" pitchFamily="18" charset="0"/>
                <a:cs typeface="Times New Roman" panose="02020603050405020304" pitchFamily="18" charset="0"/>
              </a:rPr>
              <a:t> by gathering comprehensive information about the platform and business workflows</a:t>
            </a:r>
            <a:r>
              <a:rPr lang="en-US" altLang="zh-HK" sz="1400" dirty="0">
                <a:solidFill>
                  <a:srgbClr val="374151"/>
                </a:solidFill>
                <a:latin typeface="Times New Roman" panose="02020603050405020304" pitchFamily="18" charset="0"/>
                <a:cs typeface="Times New Roman" panose="02020603050405020304" pitchFamily="18" charset="0"/>
              </a:rPr>
              <a:t>. I would look for any existing reports / documentations in </a:t>
            </a:r>
            <a:r>
              <a:rPr lang="en-US" altLang="zh-HK" sz="1400" b="0" i="0" dirty="0">
                <a:solidFill>
                  <a:srgbClr val="374151"/>
                </a:solidFill>
                <a:effectLst/>
                <a:latin typeface="Times New Roman" panose="02020603050405020304" pitchFamily="18" charset="0"/>
                <a:cs typeface="Times New Roman" panose="02020603050405020304" pitchFamily="18" charset="0"/>
              </a:rPr>
              <a:t>performance metrics and business workflows. </a:t>
            </a:r>
            <a:r>
              <a:rPr lang="en-US" altLang="zh-HK" sz="1400" dirty="0">
                <a:solidFill>
                  <a:srgbClr val="374151"/>
                </a:solidFill>
                <a:latin typeface="Times New Roman" panose="02020603050405020304" pitchFamily="18" charset="0"/>
                <a:cs typeface="Times New Roman" panose="02020603050405020304" pitchFamily="18" charset="0"/>
              </a:rPr>
              <a:t>Approaching product managers, project managers, business stakeholders to get more information in user expectations, roles of stakeholders in workflows. Arranging interviews with end-users, technical team leaders to get the actual figures in system performance issues, getting answers for following questions: </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Which system / manual process is causing the delays on platform? Any UI issues?</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How the actual ‘normal’ and ‘delayed’ processing times are? How do we define them?</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Are there any obstacles from lender side? How can we resolve them?</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Are those performance data accessible from database/ analytic tools? If not, can we add them back?</a:t>
            </a:r>
          </a:p>
          <a:p>
            <a:pPr marL="285750" indent="-285750" algn="l">
              <a:buFont typeface="Arial" panose="020B0604020202020204" pitchFamily="34" charset="0"/>
              <a:buChar char="•"/>
            </a:pPr>
            <a:r>
              <a:rPr lang="en-US" altLang="zh-HK" sz="1400" b="0" i="0" dirty="0">
                <a:solidFill>
                  <a:srgbClr val="374151"/>
                </a:solidFill>
                <a:effectLst/>
                <a:latin typeface="Times New Roman" panose="02020603050405020304" pitchFamily="18" charset="0"/>
                <a:cs typeface="Times New Roman" panose="02020603050405020304" pitchFamily="18" charset="0"/>
              </a:rPr>
              <a:t>Which part of the process (break down whole process into minimal unit) might be the root case in causing delays? </a:t>
            </a:r>
          </a:p>
          <a:p>
            <a:pPr marL="285750" indent="-285750" algn="l">
              <a:buFont typeface="Arial" panose="020B0604020202020204" pitchFamily="34" charset="0"/>
              <a:buChar char="•"/>
            </a:pPr>
            <a:r>
              <a:rPr lang="en-US" altLang="zh-HK" sz="1400" b="0" i="0" dirty="0">
                <a:solidFill>
                  <a:srgbClr val="374151"/>
                </a:solidFill>
                <a:effectLst/>
                <a:latin typeface="Times New Roman" panose="02020603050405020304" pitchFamily="18" charset="0"/>
                <a:cs typeface="Times New Roman" panose="02020603050405020304" pitchFamily="18" charset="0"/>
              </a:rPr>
              <a:t>Any technology tools we can leverage to address the problem/enhancing the system performance? </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Do we have the capability to fix the identified issues? </a:t>
            </a:r>
          </a:p>
          <a:p>
            <a:pPr marL="285750" indent="-285750" algn="l">
              <a:buFont typeface="Arial" panose="020B0604020202020204" pitchFamily="34" charset="0"/>
              <a:buChar char="•"/>
            </a:pPr>
            <a:r>
              <a:rPr lang="en-US" altLang="zh-HK" sz="1400" dirty="0">
                <a:solidFill>
                  <a:srgbClr val="374151"/>
                </a:solidFill>
                <a:latin typeface="Times New Roman" panose="02020603050405020304" pitchFamily="18" charset="0"/>
                <a:cs typeface="Times New Roman" panose="02020603050405020304" pitchFamily="18" charset="0"/>
              </a:rPr>
              <a:t>How our system performance is different from market competitors? </a:t>
            </a:r>
          </a:p>
          <a:p>
            <a:pPr algn="l"/>
            <a:endParaRPr lang="en-US" altLang="zh-HK" sz="1400" dirty="0">
              <a:solidFill>
                <a:srgbClr val="374151"/>
              </a:solidFill>
              <a:latin typeface="Times New Roman" panose="02020603050405020304" pitchFamily="18" charset="0"/>
              <a:cs typeface="Times New Roman" panose="02020603050405020304" pitchFamily="18" charset="0"/>
            </a:endParaRPr>
          </a:p>
          <a:p>
            <a:pPr algn="l"/>
            <a:r>
              <a:rPr lang="en-US" altLang="zh-HK" sz="1400" dirty="0">
                <a:solidFill>
                  <a:srgbClr val="374151"/>
                </a:solidFill>
                <a:latin typeface="Times New Roman" panose="02020603050405020304" pitchFamily="18" charset="0"/>
                <a:cs typeface="Times New Roman" panose="02020603050405020304" pitchFamily="18" charset="0"/>
              </a:rPr>
              <a:t>If it is manual process causing the delays, propose possible solutions, for example providing platform training to end-users, simplifying manual process. If it is caused by system process, work with technical leaders in identifying technology tools for enhancement possibilities to reduce process duration. Starts evaluating resources, options and its pros and cons. Gets mutual consent from stakeholders in enhancement details, project timeline, budget. Collaborated in cross-functional team to work on software development lifecycle, ensure deliverables are meeting quality standards and deadlines, prioritize tasks and support enhancement implementation, maintain transparent communication within project team. At the mean time, build a comprehensive project knowledge database to ensure documentations are well-organized (avoid knowledge loss and facilitate knowledge transfer), set up regular meetings with developers to track development progress, set up feedback mechanism to collect user opinions, leverage system data analytics for on-going enhancement project reference</a:t>
            </a:r>
            <a:r>
              <a:rPr lang="en-US" altLang="zh-HK" sz="1400">
                <a:solidFill>
                  <a:srgbClr val="374151"/>
                </a:solidFill>
                <a:latin typeface="Times New Roman" panose="02020603050405020304" pitchFamily="18" charset="0"/>
                <a:cs typeface="Times New Roman" panose="02020603050405020304" pitchFamily="18" charset="0"/>
              </a:rPr>
              <a:t>. </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36537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8460223" cy="6286657"/>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Arial" panose="020B0604020202020204" pitchFamily="34" charset="0"/>
              </a:rPr>
              <a:t>In summary, the types of error can be categorized into 6</a:t>
            </a: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Missing Value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A</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“Brokerage” &gt; Row 3 &gt; Columns (F, G, H) title </a:t>
            </a: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”phone”, ”fax”, “brokerage license”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Format Issue</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B</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“Investor Profiles” &gt; Row 6 &gt; Column ( B) title “Investor Type”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Worksheet Structural Problem</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C</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Brokerage</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C</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olumn ( A) title</a:t>
            </a:r>
            <a:r>
              <a:rPr lang="zh-TW" altLang="en-US"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“ID” is missing (Please refers to Import Template)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D</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Row 2, 3 &gt; Column ( A) title “Broker ID” with input “001” and “002”, </a:t>
            </a:r>
          </a:p>
          <a:p>
            <a:pPr>
              <a:lnSpc>
                <a:spcPct val="115000"/>
              </a:lnSpc>
              <a:spcAft>
                <a:spcPts val="800"/>
              </a:spcAft>
            </a:pPr>
            <a:r>
              <a:rPr lang="en-US" altLang="zh-HK" sz="9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corresponding Broker ID with details not found in </a:t>
            </a:r>
            <a:r>
              <a:rPr lang="en-US" altLang="zh-HK" sz="900" kern="1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“B</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rokerage”</a:t>
            </a:r>
            <a:endPar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Redundant Data</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E</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Investor Profiles</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“Corporation Name”</a:t>
            </a:r>
          </a:p>
          <a:p>
            <a:pPr>
              <a:lnSpc>
                <a:spcPct val="115000"/>
              </a:lnSpc>
              <a:spcAft>
                <a:spcPts val="800"/>
              </a:spcAft>
            </a:pP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9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Incorrect Input</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example: Refers to picture F</a:t>
            </a: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W</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orksheet “</a:t>
            </a: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Broker</a:t>
            </a:r>
            <a:r>
              <a:rPr lang="en-US" altLang="zh-HK" sz="9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&gt; </a:t>
            </a:r>
            <a:r>
              <a:rPr lang="en-US" altLang="zh-HK" sz="900" b="0" i="0" u="none" strike="noStrike"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Row 3 &gt; Column E title “E-Mail”</a:t>
            </a:r>
            <a:endPar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900" kern="100" dirty="0">
                <a:latin typeface="Times New Roman" panose="02020603050405020304" pitchFamily="18" charset="0"/>
                <a:ea typeface="新細明體" panose="02020500000000000000" pitchFamily="18" charset="-120"/>
                <a:cs typeface="Times New Roman" panose="02020603050405020304" pitchFamily="18" charset="0"/>
              </a:rPr>
              <a:t>	Input is not in expected structure</a:t>
            </a:r>
          </a:p>
          <a:p>
            <a:pPr>
              <a:lnSpc>
                <a:spcPct val="115000"/>
              </a:lnSpc>
              <a:spcAft>
                <a:spcPts val="800"/>
              </a:spcAft>
            </a:pPr>
            <a:r>
              <a:rPr lang="en-US" altLang="zh-TW" sz="1200" kern="100" dirty="0">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P.S.: </a:t>
            </a:r>
            <a:r>
              <a:rPr lang="en-US" altLang="zh-TW" sz="1200" kern="100" dirty="0">
                <a:effectLst/>
                <a:highlight>
                  <a:srgbClr val="FFFF00"/>
                </a:highlight>
                <a:latin typeface="Times New Roman" panose="02020603050405020304" pitchFamily="18" charset="0"/>
                <a:ea typeface="新細明體" panose="02020500000000000000" pitchFamily="18" charset="-120"/>
                <a:cs typeface="Times New Roman" panose="02020603050405020304" pitchFamily="18" charset="0"/>
              </a:rPr>
              <a:t>List of found errors for first 20 rows were recorded in excel file “Data analysis-screening result record”</a:t>
            </a:r>
          </a:p>
        </p:txBody>
      </p:sp>
      <p:pic>
        <p:nvPicPr>
          <p:cNvPr id="3" name="圖片 2">
            <a:extLst>
              <a:ext uri="{FF2B5EF4-FFF2-40B4-BE49-F238E27FC236}">
                <a16:creationId xmlns:a16="http://schemas.microsoft.com/office/drawing/2014/main" id="{A67C8BC4-86C9-E75A-A189-593EDF4803E3}"/>
              </a:ext>
            </a:extLst>
          </p:cNvPr>
          <p:cNvPicPr>
            <a:picLocks noChangeAspect="1"/>
          </p:cNvPicPr>
          <p:nvPr/>
        </p:nvPicPr>
        <p:blipFill>
          <a:blip r:embed="rId2"/>
          <a:stretch>
            <a:fillRect/>
          </a:stretch>
        </p:blipFill>
        <p:spPr>
          <a:xfrm>
            <a:off x="7228642" y="4401960"/>
            <a:ext cx="4798607" cy="631137"/>
          </a:xfrm>
          <a:prstGeom prst="rect">
            <a:avLst/>
          </a:prstGeom>
        </p:spPr>
      </p:pic>
      <p:pic>
        <p:nvPicPr>
          <p:cNvPr id="6" name="圖片 5">
            <a:extLst>
              <a:ext uri="{FF2B5EF4-FFF2-40B4-BE49-F238E27FC236}">
                <a16:creationId xmlns:a16="http://schemas.microsoft.com/office/drawing/2014/main" id="{ECC66344-2C1C-5165-850E-FDA26FA2D0BC}"/>
              </a:ext>
            </a:extLst>
          </p:cNvPr>
          <p:cNvPicPr>
            <a:picLocks noChangeAspect="1"/>
          </p:cNvPicPr>
          <p:nvPr/>
        </p:nvPicPr>
        <p:blipFill>
          <a:blip r:embed="rId3"/>
          <a:stretch>
            <a:fillRect/>
          </a:stretch>
        </p:blipFill>
        <p:spPr>
          <a:xfrm>
            <a:off x="7228642" y="5564270"/>
            <a:ext cx="4963358" cy="1062855"/>
          </a:xfrm>
          <a:prstGeom prst="rect">
            <a:avLst/>
          </a:prstGeom>
        </p:spPr>
      </p:pic>
      <p:pic>
        <p:nvPicPr>
          <p:cNvPr id="8" name="圖片 7">
            <a:extLst>
              <a:ext uri="{FF2B5EF4-FFF2-40B4-BE49-F238E27FC236}">
                <a16:creationId xmlns:a16="http://schemas.microsoft.com/office/drawing/2014/main" id="{8007B751-AF8C-0B1E-2347-00FD1A93A958}"/>
              </a:ext>
            </a:extLst>
          </p:cNvPr>
          <p:cNvPicPr>
            <a:picLocks noChangeAspect="1"/>
          </p:cNvPicPr>
          <p:nvPr/>
        </p:nvPicPr>
        <p:blipFill>
          <a:blip r:embed="rId4"/>
          <a:stretch>
            <a:fillRect/>
          </a:stretch>
        </p:blipFill>
        <p:spPr>
          <a:xfrm>
            <a:off x="7228643" y="43660"/>
            <a:ext cx="3648584" cy="876422"/>
          </a:xfrm>
          <a:prstGeom prst="rect">
            <a:avLst/>
          </a:prstGeom>
        </p:spPr>
      </p:pic>
      <p:pic>
        <p:nvPicPr>
          <p:cNvPr id="10" name="圖片 9">
            <a:extLst>
              <a:ext uri="{FF2B5EF4-FFF2-40B4-BE49-F238E27FC236}">
                <a16:creationId xmlns:a16="http://schemas.microsoft.com/office/drawing/2014/main" id="{2745B46C-ACD4-07C5-239F-458A0E9B0599}"/>
              </a:ext>
            </a:extLst>
          </p:cNvPr>
          <p:cNvPicPr>
            <a:picLocks noChangeAspect="1"/>
          </p:cNvPicPr>
          <p:nvPr/>
        </p:nvPicPr>
        <p:blipFill>
          <a:blip r:embed="rId5"/>
          <a:stretch>
            <a:fillRect/>
          </a:stretch>
        </p:blipFill>
        <p:spPr>
          <a:xfrm>
            <a:off x="7228643" y="1081907"/>
            <a:ext cx="3648584" cy="1360356"/>
          </a:xfrm>
          <a:prstGeom prst="rect">
            <a:avLst/>
          </a:prstGeom>
        </p:spPr>
      </p:pic>
      <p:pic>
        <p:nvPicPr>
          <p:cNvPr id="13" name="圖片 12">
            <a:extLst>
              <a:ext uri="{FF2B5EF4-FFF2-40B4-BE49-F238E27FC236}">
                <a16:creationId xmlns:a16="http://schemas.microsoft.com/office/drawing/2014/main" id="{F916D37A-9C9D-2F14-A35E-7463F77297E5}"/>
              </a:ext>
            </a:extLst>
          </p:cNvPr>
          <p:cNvPicPr>
            <a:picLocks noChangeAspect="1"/>
          </p:cNvPicPr>
          <p:nvPr/>
        </p:nvPicPr>
        <p:blipFill>
          <a:blip r:embed="rId6"/>
          <a:stretch>
            <a:fillRect/>
          </a:stretch>
        </p:blipFill>
        <p:spPr>
          <a:xfrm>
            <a:off x="7228643" y="2558432"/>
            <a:ext cx="1553218" cy="876936"/>
          </a:xfrm>
          <a:prstGeom prst="rect">
            <a:avLst/>
          </a:prstGeom>
        </p:spPr>
      </p:pic>
      <p:pic>
        <p:nvPicPr>
          <p:cNvPr id="15" name="圖片 14">
            <a:extLst>
              <a:ext uri="{FF2B5EF4-FFF2-40B4-BE49-F238E27FC236}">
                <a16:creationId xmlns:a16="http://schemas.microsoft.com/office/drawing/2014/main" id="{FC7B9E02-1C9B-295A-4E44-35D45A4A0A6B}"/>
              </a:ext>
            </a:extLst>
          </p:cNvPr>
          <p:cNvPicPr>
            <a:picLocks noChangeAspect="1"/>
          </p:cNvPicPr>
          <p:nvPr/>
        </p:nvPicPr>
        <p:blipFill>
          <a:blip r:embed="rId7"/>
          <a:stretch>
            <a:fillRect/>
          </a:stretch>
        </p:blipFill>
        <p:spPr>
          <a:xfrm>
            <a:off x="7228643" y="3518619"/>
            <a:ext cx="862748" cy="769268"/>
          </a:xfrm>
          <a:prstGeom prst="rect">
            <a:avLst/>
          </a:prstGeom>
        </p:spPr>
      </p:pic>
      <p:pic>
        <p:nvPicPr>
          <p:cNvPr id="17" name="圖片 16">
            <a:extLst>
              <a:ext uri="{FF2B5EF4-FFF2-40B4-BE49-F238E27FC236}">
                <a16:creationId xmlns:a16="http://schemas.microsoft.com/office/drawing/2014/main" id="{F804BF6E-F436-30A8-BBE1-2747939437E6}"/>
              </a:ext>
            </a:extLst>
          </p:cNvPr>
          <p:cNvPicPr>
            <a:picLocks noChangeAspect="1"/>
          </p:cNvPicPr>
          <p:nvPr/>
        </p:nvPicPr>
        <p:blipFill>
          <a:blip r:embed="rId8"/>
          <a:stretch>
            <a:fillRect/>
          </a:stretch>
        </p:blipFill>
        <p:spPr>
          <a:xfrm>
            <a:off x="8260665" y="3518124"/>
            <a:ext cx="733332" cy="778760"/>
          </a:xfrm>
          <a:prstGeom prst="rect">
            <a:avLst/>
          </a:prstGeom>
        </p:spPr>
      </p:pic>
      <p:sp>
        <p:nvSpPr>
          <p:cNvPr id="18" name="文字方塊 17">
            <a:extLst>
              <a:ext uri="{FF2B5EF4-FFF2-40B4-BE49-F238E27FC236}">
                <a16:creationId xmlns:a16="http://schemas.microsoft.com/office/drawing/2014/main" id="{C93D0333-041E-54AB-B94F-DEA4CB699C26}"/>
              </a:ext>
            </a:extLst>
          </p:cNvPr>
          <p:cNvSpPr txBox="1"/>
          <p:nvPr/>
        </p:nvSpPr>
        <p:spPr>
          <a:xfrm>
            <a:off x="4999488" y="1296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A</a:t>
            </a:r>
          </a:p>
        </p:txBody>
      </p:sp>
      <p:sp>
        <p:nvSpPr>
          <p:cNvPr id="19" name="文字方塊 18">
            <a:extLst>
              <a:ext uri="{FF2B5EF4-FFF2-40B4-BE49-F238E27FC236}">
                <a16:creationId xmlns:a16="http://schemas.microsoft.com/office/drawing/2014/main" id="{DE813EDB-9AE5-23A9-B147-496F669C5353}"/>
              </a:ext>
            </a:extLst>
          </p:cNvPr>
          <p:cNvSpPr txBox="1"/>
          <p:nvPr/>
        </p:nvSpPr>
        <p:spPr>
          <a:xfrm>
            <a:off x="4999487" y="999152"/>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B</a:t>
            </a:r>
          </a:p>
        </p:txBody>
      </p:sp>
      <p:sp>
        <p:nvSpPr>
          <p:cNvPr id="20" name="文字方塊 19">
            <a:extLst>
              <a:ext uri="{FF2B5EF4-FFF2-40B4-BE49-F238E27FC236}">
                <a16:creationId xmlns:a16="http://schemas.microsoft.com/office/drawing/2014/main" id="{6C3991CE-0AD4-90A1-AFEB-1FE274371EAC}"/>
              </a:ext>
            </a:extLst>
          </p:cNvPr>
          <p:cNvSpPr txBox="1"/>
          <p:nvPr/>
        </p:nvSpPr>
        <p:spPr>
          <a:xfrm>
            <a:off x="4999486" y="2533108"/>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C</a:t>
            </a:r>
          </a:p>
        </p:txBody>
      </p:sp>
      <p:pic>
        <p:nvPicPr>
          <p:cNvPr id="24" name="圖片 23">
            <a:extLst>
              <a:ext uri="{FF2B5EF4-FFF2-40B4-BE49-F238E27FC236}">
                <a16:creationId xmlns:a16="http://schemas.microsoft.com/office/drawing/2014/main" id="{CB2D045E-48BF-E6AD-731B-9D1E8E60B1EA}"/>
              </a:ext>
            </a:extLst>
          </p:cNvPr>
          <p:cNvPicPr>
            <a:picLocks noChangeAspect="1"/>
          </p:cNvPicPr>
          <p:nvPr/>
        </p:nvPicPr>
        <p:blipFill>
          <a:blip r:embed="rId9"/>
          <a:stretch>
            <a:fillRect/>
          </a:stretch>
        </p:blipFill>
        <p:spPr>
          <a:xfrm>
            <a:off x="10069140" y="2533108"/>
            <a:ext cx="1757008" cy="882668"/>
          </a:xfrm>
          <a:prstGeom prst="rect">
            <a:avLst/>
          </a:prstGeom>
        </p:spPr>
      </p:pic>
      <p:sp>
        <p:nvSpPr>
          <p:cNvPr id="25" name="文字方塊 24">
            <a:extLst>
              <a:ext uri="{FF2B5EF4-FFF2-40B4-BE49-F238E27FC236}">
                <a16:creationId xmlns:a16="http://schemas.microsoft.com/office/drawing/2014/main" id="{24D0C8BC-2D2D-7911-C221-6EB0F763FFA4}"/>
              </a:ext>
            </a:extLst>
          </p:cNvPr>
          <p:cNvSpPr txBox="1"/>
          <p:nvPr/>
        </p:nvSpPr>
        <p:spPr>
          <a:xfrm>
            <a:off x="7362247" y="2514085"/>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Import Template</a:t>
            </a:r>
          </a:p>
        </p:txBody>
      </p:sp>
      <p:sp>
        <p:nvSpPr>
          <p:cNvPr id="26" name="文字方塊 25">
            <a:extLst>
              <a:ext uri="{FF2B5EF4-FFF2-40B4-BE49-F238E27FC236}">
                <a16:creationId xmlns:a16="http://schemas.microsoft.com/office/drawing/2014/main" id="{F7C2963B-3439-6D85-0542-4D31BDEA8E4B}"/>
              </a:ext>
            </a:extLst>
          </p:cNvPr>
          <p:cNvSpPr txBox="1"/>
          <p:nvPr/>
        </p:nvSpPr>
        <p:spPr>
          <a:xfrm>
            <a:off x="4999486" y="3422566"/>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D</a:t>
            </a:r>
          </a:p>
        </p:txBody>
      </p:sp>
      <p:sp>
        <p:nvSpPr>
          <p:cNvPr id="27" name="文字方塊 26">
            <a:extLst>
              <a:ext uri="{FF2B5EF4-FFF2-40B4-BE49-F238E27FC236}">
                <a16:creationId xmlns:a16="http://schemas.microsoft.com/office/drawing/2014/main" id="{3E95EA92-D120-29A2-B0ED-46DCE3E5AAFE}"/>
              </a:ext>
            </a:extLst>
          </p:cNvPr>
          <p:cNvSpPr txBox="1"/>
          <p:nvPr/>
        </p:nvSpPr>
        <p:spPr>
          <a:xfrm>
            <a:off x="4999486" y="4373114"/>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E</a:t>
            </a:r>
          </a:p>
        </p:txBody>
      </p:sp>
      <p:sp>
        <p:nvSpPr>
          <p:cNvPr id="28" name="文字方塊 27">
            <a:extLst>
              <a:ext uri="{FF2B5EF4-FFF2-40B4-BE49-F238E27FC236}">
                <a16:creationId xmlns:a16="http://schemas.microsoft.com/office/drawing/2014/main" id="{E573C604-F02E-B146-1035-2DCE3ACFD232}"/>
              </a:ext>
            </a:extLst>
          </p:cNvPr>
          <p:cNvSpPr txBox="1"/>
          <p:nvPr/>
        </p:nvSpPr>
        <p:spPr>
          <a:xfrm>
            <a:off x="4999485" y="5503119"/>
            <a:ext cx="3091905" cy="287643"/>
          </a:xfrm>
          <a:prstGeom prst="rect">
            <a:avLst/>
          </a:prstGeom>
          <a:noFill/>
        </p:spPr>
        <p:txBody>
          <a:bodyPr wrap="square">
            <a:spAutoFit/>
          </a:bodyPr>
          <a:lstStyle/>
          <a:p>
            <a:pPr>
              <a:lnSpc>
                <a:spcPct val="115000"/>
              </a:lnSpc>
              <a:spcAft>
                <a:spcPts val="800"/>
              </a:spcAft>
            </a:pP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	                Picture F</a:t>
            </a:r>
          </a:p>
        </p:txBody>
      </p:sp>
    </p:spTree>
    <p:extLst>
      <p:ext uri="{BB962C8B-B14F-4D97-AF65-F5344CB8AC3E}">
        <p14:creationId xmlns:p14="http://schemas.microsoft.com/office/powerpoint/2010/main" val="35008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2000" cy="5482335"/>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 - </a:t>
            </a:r>
            <a:r>
              <a:rPr lang="en-US" altLang="zh-TW" sz="2400" b="1" kern="100" dirty="0">
                <a:latin typeface="Times New Roman" panose="02020603050405020304" pitchFamily="18" charset="0"/>
                <a:ea typeface="新細明體" panose="02020500000000000000" pitchFamily="18" charset="-120"/>
                <a:cs typeface="Arial" panose="020B0604020202020204" pitchFamily="34" charset="0"/>
              </a:rPr>
              <a:t>Assumptions:</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Questionable data such as abnormal loan amount, broker fees </a:t>
            </a:r>
            <a:r>
              <a:rPr lang="en-US" altLang="zh-TW" sz="2000" kern="100" dirty="0" err="1">
                <a:latin typeface="Times New Roman" panose="02020603050405020304" pitchFamily="18" charset="0"/>
                <a:ea typeface="新細明體" panose="02020500000000000000" pitchFamily="18" charset="-120"/>
                <a:cs typeface="Times New Roman" panose="02020603050405020304" pitchFamily="18" charset="0"/>
              </a:rPr>
              <a:t>etc</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 are not causing issues in data migration process, therefore excluding from error type</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The given import template (viewable rows of data) represents most of the error cases in the whole datasets</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Dataset are balanced, errors are normally distributed</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Excel formula, source reference are not allowed in import template </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Different error types are equally important from perspective in causing failure in data migration, no prioritization on critical levels is needed (except a cross-worksheets error is highlighted)</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Client is experienced in data error handling, and is capable to investigate and fix their data issues independently given error log is provided</a:t>
            </a:r>
          </a:p>
          <a:p>
            <a:pPr marL="342900" indent="-3429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Imaginary client name ‘Mr. Anderson’ was used</a:t>
            </a:r>
          </a:p>
        </p:txBody>
      </p:sp>
    </p:spTree>
    <p:extLst>
      <p:ext uri="{BB962C8B-B14F-4D97-AF65-F5344CB8AC3E}">
        <p14:creationId xmlns:p14="http://schemas.microsoft.com/office/powerpoint/2010/main" val="1909002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0"/>
            <a:ext cx="12191999" cy="7347011"/>
          </a:xfrm>
          <a:prstGeom prst="rect">
            <a:avLst/>
          </a:prstGeom>
          <a:noFill/>
        </p:spPr>
        <p:txBody>
          <a:bodyPr wrap="square">
            <a:spAutoFit/>
          </a:bodyPr>
          <a:lstStyle/>
          <a:p>
            <a:pPr>
              <a:lnSpc>
                <a:spcPct val="115000"/>
              </a:lnSpc>
              <a:spcAft>
                <a:spcPts val="800"/>
              </a:spcAft>
            </a:pPr>
            <a:r>
              <a:rPr lang="en-US" altLang="zh-TW" sz="2400" kern="100" dirty="0">
                <a:latin typeface="Times New Roman" panose="02020603050405020304" pitchFamily="18" charset="0"/>
                <a:ea typeface="新細明體" panose="02020500000000000000" pitchFamily="18" charset="-120"/>
                <a:cs typeface="Arial" panose="020B0604020202020204" pitchFamily="34" charset="0"/>
              </a:rPr>
              <a:t>Q3 Data Analysis</a:t>
            </a:r>
          </a:p>
          <a:p>
            <a:pPr>
              <a:lnSpc>
                <a:spcPct val="115000"/>
              </a:lnSpc>
              <a:spcAft>
                <a:spcPts val="800"/>
              </a:spcAft>
            </a:pPr>
            <a:r>
              <a:rPr lang="en-US" altLang="zh-HK" sz="1200" dirty="0"/>
              <a:t>Task 2 - Help structure an email back to the client, asking them to please correct their mistakes, so we don’t have to take on the workload of cleaning up their data. </a:t>
            </a:r>
          </a:p>
          <a:p>
            <a:r>
              <a:rPr lang="en-US" altLang="zh-HK" sz="1200" b="0" i="0" dirty="0">
                <a:solidFill>
                  <a:srgbClr val="374151"/>
                </a:solidFill>
                <a:effectLst/>
                <a:latin typeface="Söhne"/>
              </a:rPr>
              <a:t>	</a:t>
            </a:r>
            <a:r>
              <a:rPr lang="en-US" altLang="zh-HK" sz="1000" b="1" i="0" dirty="0">
                <a:solidFill>
                  <a:srgbClr val="374151"/>
                </a:solidFill>
                <a:effectLst/>
                <a:latin typeface="Söhne"/>
              </a:rPr>
              <a:t>Email Title: Welcome Aboard! Important Data Migration Details</a:t>
            </a:r>
          </a:p>
          <a:p>
            <a:endParaRPr lang="en-US" altLang="zh-HK" sz="1000" b="0" i="0" dirty="0">
              <a:solidFill>
                <a:srgbClr val="374151"/>
              </a:solidFill>
              <a:effectLst/>
              <a:latin typeface="Söhne"/>
            </a:endParaRPr>
          </a:p>
          <a:p>
            <a:r>
              <a:rPr lang="en-US" altLang="zh-HK" sz="1000" b="0" i="0" dirty="0">
                <a:effectLst/>
                <a:latin typeface="Söhne"/>
              </a:rPr>
              <a:t>Dear Mr. Anderson, </a:t>
            </a:r>
          </a:p>
          <a:p>
            <a:endParaRPr lang="en-US" altLang="zh-HK" sz="1000" b="0" i="0" dirty="0">
              <a:effectLst/>
              <a:latin typeface="Söhne"/>
            </a:endParaRPr>
          </a:p>
          <a:p>
            <a:r>
              <a:rPr lang="en-US" altLang="zh-HK" sz="1000" b="0" i="0" dirty="0">
                <a:effectLst/>
                <a:latin typeface="Söhne"/>
              </a:rPr>
              <a:t>Hope you're doing well! We're excited to have you on board and start working together in this new year. </a:t>
            </a:r>
          </a:p>
          <a:p>
            <a:r>
              <a:rPr lang="en-US" altLang="zh-HK" sz="1000" b="0" i="0" dirty="0">
                <a:effectLst/>
                <a:latin typeface="Söhne"/>
              </a:rPr>
              <a:t>Thank you for promptly submitting the import template. We're eager to help you in getting familiar with the data import process. </a:t>
            </a:r>
          </a:p>
          <a:p>
            <a:r>
              <a:rPr lang="en-US" altLang="zh-HK" sz="1000" b="0" i="0" dirty="0">
                <a:effectLst/>
                <a:latin typeface="Söhne"/>
              </a:rPr>
              <a:t>Our team checked the template you sent, and we noticed a few things that may need attention to ensure a smooth process. Here are a couple of examples:</a:t>
            </a:r>
          </a:p>
          <a:p>
            <a:pPr marL="171450" indent="-171450">
              <a:buFont typeface="Arial" panose="020B0604020202020204" pitchFamily="34" charset="0"/>
              <a:buChar char="•"/>
            </a:pPr>
            <a:r>
              <a:rPr lang="en-US" altLang="zh-HK" sz="1000" b="1" i="0" dirty="0">
                <a:effectLst/>
                <a:latin typeface="Söhne"/>
              </a:rPr>
              <a:t>Missing Value:</a:t>
            </a:r>
            <a:endParaRPr lang="en-US" altLang="zh-HK" sz="1000" i="0" u="sng" dirty="0">
              <a:effectLst/>
              <a:latin typeface="Söhne"/>
            </a:endParaRPr>
          </a:p>
          <a:p>
            <a:r>
              <a:rPr lang="en-US" altLang="zh-HK" sz="1000" i="0" u="sng" dirty="0">
                <a:effectLst/>
                <a:latin typeface="Söhne"/>
              </a:rPr>
              <a:t>In the "Brokerage" sheet, the cells in row 3, columns (F, G, H) with the titles "phone," "fax," and "brokerage license" are missing value.</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Data Format Issue:</a:t>
            </a:r>
            <a:endParaRPr lang="en-US" altLang="zh-HK" sz="1000" i="0" u="sng" dirty="0">
              <a:effectLst/>
              <a:latin typeface="Söhne"/>
            </a:endParaRPr>
          </a:p>
          <a:p>
            <a:r>
              <a:rPr lang="en-US" altLang="zh-HK" sz="1000" i="0" u="sng" dirty="0">
                <a:effectLst/>
                <a:latin typeface="Söhne"/>
              </a:rPr>
              <a:t>In the "Investor Profiles" sheet, the cell in row 6, column (B) with the title "Investor Type" is not a valid format input.</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Worksheet Structural Problem:</a:t>
            </a:r>
            <a:endParaRPr lang="en-US" altLang="zh-HK" sz="1000" i="0" u="sng" dirty="0">
              <a:effectLst/>
              <a:latin typeface="Söhne"/>
            </a:endParaRPr>
          </a:p>
          <a:p>
            <a:r>
              <a:rPr lang="en-US" altLang="zh-HK" sz="1000" i="0" u="sng" dirty="0">
                <a:effectLst/>
                <a:latin typeface="Söhne"/>
              </a:rPr>
              <a:t>In the "Brokerage" sheet, the mandatory column starting from column A with the title "ID" may have been accidentally deleted by your team.</a:t>
            </a:r>
          </a:p>
          <a:p>
            <a:endParaRPr lang="en-US" altLang="zh-HK" sz="1000" u="sng" dirty="0">
              <a:latin typeface="Söhne"/>
            </a:endParaRPr>
          </a:p>
          <a:p>
            <a:pPr marL="171450" indent="-171450">
              <a:buFont typeface="Arial" panose="020B0604020202020204" pitchFamily="34" charset="0"/>
              <a:buChar char="•"/>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Data Not Align Between Worksheets</a:t>
            </a:r>
            <a:endParaRPr lang="en-US" altLang="zh-TW" sz="1000" u="sng" kern="100" dirty="0">
              <a:latin typeface="Times New Roman" panose="02020603050405020304" pitchFamily="18" charset="0"/>
              <a:ea typeface="新細明體" panose="02020500000000000000" pitchFamily="18" charset="-120"/>
              <a:cs typeface="Times New Roman" panose="02020603050405020304" pitchFamily="18" charset="0"/>
            </a:endParaRPr>
          </a:p>
          <a:p>
            <a:r>
              <a:rPr lang="en-US" altLang="zh-HK" sz="1000" u="sng" dirty="0">
                <a:latin typeface="Söhne"/>
              </a:rPr>
              <a:t>In the “Broker” sheet, the cells in rows 2&amp;3, column A with the title “Broker ID” are not align with the cells in “Brokerage” sheet, row 3&amp;4, column A with the title “ID”</a:t>
            </a:r>
          </a:p>
          <a:p>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Redundant Data:</a:t>
            </a:r>
            <a:endParaRPr lang="en-US" altLang="zh-HK" sz="1000" i="0" u="sng" dirty="0">
              <a:effectLst/>
              <a:latin typeface="Söhne"/>
            </a:endParaRPr>
          </a:p>
          <a:p>
            <a:r>
              <a:rPr lang="en-US" altLang="zh-HK" sz="1000" i="0" u="sng" dirty="0">
                <a:effectLst/>
                <a:latin typeface="Söhne"/>
              </a:rPr>
              <a:t>In the "Investor Profiles" sheet, the cell in row 3, column (E) with the title "Corporation Name" should be empty as this column is for corporations only.</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Incorrect Input:</a:t>
            </a:r>
            <a:endParaRPr lang="en-US" altLang="zh-HK" sz="1000" i="0" u="sng" dirty="0">
              <a:effectLst/>
              <a:latin typeface="Söhne"/>
            </a:endParaRPr>
          </a:p>
          <a:p>
            <a:r>
              <a:rPr lang="en-US" altLang="zh-HK" sz="1000" i="0" u="sng" dirty="0">
                <a:effectLst/>
                <a:latin typeface="Söhne"/>
              </a:rPr>
              <a:t>In the "Broker" sheet, the cell in row 3, column (E) with the title "E-Mail" </a:t>
            </a:r>
            <a:r>
              <a:rPr lang="en-US" altLang="zh-HK" sz="1000" u="sng" dirty="0">
                <a:latin typeface="Söhne"/>
              </a:rPr>
              <a:t>is not an expected </a:t>
            </a:r>
            <a:r>
              <a:rPr lang="en-US" altLang="zh-HK" sz="1000" i="0" u="sng" dirty="0">
                <a:effectLst/>
                <a:latin typeface="Söhne"/>
              </a:rPr>
              <a:t>structure input.</a:t>
            </a:r>
          </a:p>
          <a:p>
            <a:pPr>
              <a:buFont typeface="+mj-lt"/>
              <a:buAutoNum type="arabicPeriod"/>
            </a:pPr>
            <a:endParaRPr lang="en-US" altLang="zh-HK" sz="1000" b="1" i="0" dirty="0">
              <a:effectLst/>
              <a:latin typeface="Söhne"/>
            </a:endParaRPr>
          </a:p>
          <a:p>
            <a:pPr marL="171450" indent="-171450">
              <a:buFont typeface="Arial" panose="020B0604020202020204" pitchFamily="34" charset="0"/>
              <a:buChar char="•"/>
            </a:pPr>
            <a:r>
              <a:rPr lang="en-US" altLang="zh-HK" sz="1000" b="1" i="0" dirty="0">
                <a:effectLst/>
                <a:latin typeface="Söhne"/>
              </a:rPr>
              <a:t>Questionable Data: (recommend to have a data check to </a:t>
            </a:r>
            <a:r>
              <a:rPr lang="en-US" altLang="zh-HK" sz="1000" b="1" dirty="0">
                <a:latin typeface="Söhne"/>
              </a:rPr>
              <a:t>ensure data accuracy</a:t>
            </a:r>
            <a:r>
              <a:rPr lang="en-US" altLang="zh-HK" sz="1000" b="1" i="0" dirty="0">
                <a:effectLst/>
                <a:latin typeface="Söhne"/>
              </a:rPr>
              <a:t>)</a:t>
            </a:r>
            <a:endParaRPr lang="en-US" altLang="zh-HK" sz="1000" i="0" u="sng" dirty="0">
              <a:effectLst/>
              <a:latin typeface="Söhne"/>
            </a:endParaRPr>
          </a:p>
          <a:p>
            <a:r>
              <a:rPr lang="en-US" altLang="zh-HK" sz="1000" i="0" u="sng" dirty="0">
                <a:effectLst/>
                <a:latin typeface="Söhne"/>
              </a:rPr>
              <a:t>In the "Loan Import" sheet, the cells in rows 6 and 7, column (R) with the title "Funding Date" show input from the year 1900.</a:t>
            </a:r>
          </a:p>
          <a:p>
            <a:endParaRPr lang="en-US" altLang="zh-HK" sz="1000" i="0" u="sng" dirty="0">
              <a:effectLst/>
              <a:latin typeface="Söhne"/>
            </a:endParaRPr>
          </a:p>
          <a:p>
            <a:r>
              <a:rPr lang="en-US" altLang="zh-HK" sz="1000" b="0" i="0" dirty="0">
                <a:effectLst/>
                <a:latin typeface="Söhne"/>
              </a:rPr>
              <a:t>Fixing these bits will help things run even better. If you have questions or need help, check out the import instructions and the error log I’ve attached in the email. </a:t>
            </a:r>
          </a:p>
          <a:p>
            <a:r>
              <a:rPr lang="en-US" altLang="zh-HK" sz="1000" b="0" i="0" dirty="0">
                <a:effectLst/>
                <a:latin typeface="Söhne"/>
              </a:rPr>
              <a:t>And feel free to reach out if you're unsure about anything.</a:t>
            </a:r>
          </a:p>
          <a:p>
            <a:r>
              <a:rPr lang="en-US" altLang="zh-HK" sz="1000" b="0" i="0" dirty="0">
                <a:effectLst/>
                <a:latin typeface="Söhne"/>
              </a:rPr>
              <a:t>We're here to help, and your assistance in fixing these matters will make a huge difference. Thanks for choosing us! We’re excited about working with you.</a:t>
            </a:r>
          </a:p>
          <a:p>
            <a:endParaRPr lang="en-US" altLang="zh-HK" sz="1000" b="0" i="0" dirty="0">
              <a:effectLst/>
              <a:latin typeface="Söhne"/>
            </a:endParaRPr>
          </a:p>
          <a:p>
            <a:r>
              <a:rPr lang="en-US" altLang="zh-HK" sz="1000" b="0" i="0" dirty="0">
                <a:effectLst/>
                <a:latin typeface="Söhne"/>
              </a:rPr>
              <a:t>Warmest regards,</a:t>
            </a:r>
          </a:p>
          <a:p>
            <a:r>
              <a:rPr lang="en-US" altLang="zh-TW" sz="1000" kern="100" dirty="0">
                <a:latin typeface="Söhne"/>
                <a:ea typeface="新細明體" panose="02020500000000000000" pitchFamily="18" charset="-120"/>
                <a:cs typeface="Arial" panose="020B0604020202020204" pitchFamily="34" charset="0"/>
              </a:rPr>
              <a:t>Franco Fan</a:t>
            </a:r>
          </a:p>
          <a:p>
            <a:r>
              <a:rPr lang="en-US" altLang="zh-TW" sz="1000" kern="100" dirty="0">
                <a:latin typeface="Söhne"/>
                <a:ea typeface="新細明體" panose="02020500000000000000" pitchFamily="18" charset="-120"/>
                <a:cs typeface="Arial" panose="020B0604020202020204" pitchFamily="34" charset="0"/>
              </a:rPr>
              <a:t>Business Analyst</a:t>
            </a:r>
          </a:p>
          <a:p>
            <a:r>
              <a:rPr lang="en-US" altLang="zh-TW" sz="1000" kern="100" dirty="0">
                <a:latin typeface="Söhne"/>
                <a:ea typeface="新細明體" panose="02020500000000000000" pitchFamily="18" charset="-120"/>
                <a:cs typeface="Arial" panose="020B0604020202020204" pitchFamily="34" charset="0"/>
              </a:rPr>
              <a:t>(433) 644-9367</a:t>
            </a:r>
          </a:p>
          <a:p>
            <a:r>
              <a:rPr lang="en-US" altLang="zh-TW" sz="1000" kern="100" dirty="0">
                <a:latin typeface="Söhne"/>
                <a:ea typeface="新細明體" panose="02020500000000000000" pitchFamily="18" charset="-120"/>
                <a:cs typeface="Arial" panose="020B0604020202020204" pitchFamily="34" charset="0"/>
              </a:rPr>
              <a:t>Mortgage Automator</a:t>
            </a:r>
          </a:p>
          <a:p>
            <a:r>
              <a:rPr lang="en-US" altLang="zh-TW" sz="1000" kern="100" dirty="0">
                <a:latin typeface="Söhne"/>
                <a:ea typeface="新細明體" panose="02020500000000000000" pitchFamily="18" charset="-120"/>
                <a:cs typeface="Arial" panose="020B0604020202020204" pitchFamily="34" charset="0"/>
              </a:rPr>
              <a:t>	Attachments: 1) Import instructions video, 2) Data analysis-error log</a:t>
            </a:r>
          </a:p>
          <a:p>
            <a:endParaRPr lang="en-US" altLang="zh-TW"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endParaRPr>
          </a:p>
        </p:txBody>
      </p:sp>
      <p:pic>
        <p:nvPicPr>
          <p:cNvPr id="2" name="Picture 3" descr="木桌上筆筒內的彩色鉛筆">
            <a:extLst>
              <a:ext uri="{FF2B5EF4-FFF2-40B4-BE49-F238E27FC236}">
                <a16:creationId xmlns:a16="http://schemas.microsoft.com/office/drawing/2014/main" id="{BF079029-F7B3-D016-7874-F08ACCCC0F8C}"/>
              </a:ext>
            </a:extLst>
          </p:cNvPr>
          <p:cNvPicPr>
            <a:picLocks noChangeAspect="1"/>
          </p:cNvPicPr>
          <p:nvPr/>
        </p:nvPicPr>
        <p:blipFill rotWithShape="1">
          <a:blip r:embed="rId2"/>
          <a:srcRect l="54410" r="9973" b="-2"/>
          <a:stretch/>
        </p:blipFill>
        <p:spPr>
          <a:xfrm>
            <a:off x="8618451" y="0"/>
            <a:ext cx="3659274" cy="6857999"/>
          </a:xfrm>
          <a:prstGeom prst="rect">
            <a:avLst/>
          </a:prstGeom>
        </p:spPr>
      </p:pic>
    </p:spTree>
    <p:extLst>
      <p:ext uri="{BB962C8B-B14F-4D97-AF65-F5344CB8AC3E}">
        <p14:creationId xmlns:p14="http://schemas.microsoft.com/office/powerpoint/2010/main" val="424925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81891"/>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Role in Lending business</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137665" y="1218465"/>
            <a:ext cx="8395061" cy="4668266"/>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Times New Roman" panose="02020603050405020304" pitchFamily="18" charset="0"/>
              </a:rPr>
              <a:t>Define roles within simplified workflow</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Borrower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(And potential clients)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Operator</a:t>
            </a:r>
            <a:r>
              <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rPr>
              <a:t>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(Case operations includes customer servicing, technical support roles)</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(Evaluating cases, assessing creditworthiness,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analyzing financial documents, loan approval decision maker)</a:t>
            </a:r>
          </a:p>
          <a:p>
            <a:pPr marL="457200" indent="-457200">
              <a:lnSpc>
                <a:spcPct val="115000"/>
              </a:lnSpc>
              <a:spcAft>
                <a:spcPts val="800"/>
              </a:spcAft>
              <a:buFont typeface="Arial" panose="020B0604020202020204" pitchFamily="34" charset="0"/>
              <a:buChar char="•"/>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Service Provider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(External partners for completing the workflow, such as </a:t>
            </a:r>
          </a:p>
          <a:p>
            <a:pPr>
              <a:lnSpc>
                <a:spcPct val="115000"/>
              </a:lnSpc>
              <a:spcAft>
                <a:spcPts val="800"/>
              </a:spcAft>
            </a:pPr>
            <a:r>
              <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rPr>
              <a:t>ID verification solution vendor, Credit Reporting Agencies)</a:t>
            </a:r>
          </a:p>
        </p:txBody>
      </p:sp>
    </p:spTree>
    <p:extLst>
      <p:ext uri="{BB962C8B-B14F-4D97-AF65-F5344CB8AC3E}">
        <p14:creationId xmlns:p14="http://schemas.microsoft.com/office/powerpoint/2010/main" val="17111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Borrower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	List</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top</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10</a:t>
            </a:r>
            <a:r>
              <a:rPr lang="zh-TW" altLang="en-US"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kern="100" dirty="0">
                <a:latin typeface="Times New Roman" panose="02020603050405020304" pitchFamily="18" charset="0"/>
                <a:ea typeface="新細明體" panose="02020500000000000000" pitchFamily="18" charset="-120"/>
                <a:cs typeface="Times New Roman" panose="02020603050405020304" pitchFamily="18" charset="0"/>
              </a:rPr>
              <a:t>wishes and rationale as client</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Anytime everywhere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 - Accessible by their own device and easy to use by everybody</a:t>
            </a:r>
            <a:endPar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E</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fficient - Workflow process are efficient, Simple user interface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redictable - Ability to predict loan schedule, repayment information before application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S</a:t>
            </a: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ecured - Capable in information protection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Accessibility - Round-the-clock accessibility</a:t>
            </a:r>
            <a:endPar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Times New Roman" panose="02020603050405020304" pitchFamily="18" charset="0"/>
              </a:rPr>
              <a:t>Informative - Ability to provide detailed loan information and deliver notification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Customized service - Adaptability for customized user experience (e.g. notification channel, payment method) </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Progress update - Ability for real-time update</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Payment reminder - Reliable in scheduled reminder to avoid penalties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Device friendly - Accessibility for any devices (e.g. Mobile, Windows/ Mac, </a:t>
            </a:r>
            <a:r>
              <a:rPr lang="en-US" altLang="zh-HK" sz="1400" kern="100" dirty="0" err="1">
                <a:latin typeface="Times New Roman" panose="02020603050405020304" pitchFamily="18" charset="0"/>
                <a:ea typeface="新細明體" panose="02020500000000000000" pitchFamily="18" charset="-120"/>
                <a:cs typeface="Times New Roman" panose="02020603050405020304" pitchFamily="18" charset="0"/>
              </a:rPr>
              <a:t>IPad</a:t>
            </a:r>
            <a:r>
              <a:rPr lang="en-US" altLang="zh-HK" sz="1400" kern="100" dirty="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71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木桌上筆筒內的彩色鉛筆">
            <a:extLst>
              <a:ext uri="{FF2B5EF4-FFF2-40B4-BE49-F238E27FC236}">
                <a16:creationId xmlns:a16="http://schemas.microsoft.com/office/drawing/2014/main" id="{883AF07A-6859-B501-AF2F-07EF67E8BA2F}"/>
              </a:ext>
            </a:extLst>
          </p:cNvPr>
          <p:cNvPicPr>
            <a:picLocks noChangeAspect="1"/>
          </p:cNvPicPr>
          <p:nvPr/>
        </p:nvPicPr>
        <p:blipFill rotWithShape="1">
          <a:blip r:embed="rId2"/>
          <a:srcRect l="54410" r="9973" b="-2"/>
          <a:stretch/>
        </p:blipFill>
        <p:spPr>
          <a:xfrm>
            <a:off x="8532726" y="0"/>
            <a:ext cx="3659274" cy="6857999"/>
          </a:xfrm>
          <a:prstGeom prst="rect">
            <a:avLst/>
          </a:prstGeom>
        </p:spPr>
      </p:pic>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rPr>
              <a:t>Lender perspective, portal requirement:</a:t>
            </a: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26126" y="570948"/>
            <a:ext cx="8395061" cy="4315733"/>
          </a:xfrm>
          <a:prstGeom prst="rect">
            <a:avLst/>
          </a:prstGeom>
          <a:noFill/>
        </p:spPr>
        <p:txBody>
          <a:bodyPr wrap="square">
            <a:spAutoFit/>
          </a:bodyPr>
          <a:lstStyle/>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Expectation and rationale: (Assume no priority in orders)</a:t>
            </a:r>
          </a:p>
          <a:p>
            <a:pPr>
              <a:lnSpc>
                <a:spcPct val="115000"/>
              </a:lnSpc>
              <a:spcAft>
                <a:spcPts val="800"/>
              </a:spcAft>
            </a:pPr>
            <a:r>
              <a:rPr lang="en-US" altLang="zh-TW" kern="100" dirty="0">
                <a:latin typeface="Times New Roman" panose="02020603050405020304" pitchFamily="18" charset="0"/>
                <a:ea typeface="新細明體" panose="02020500000000000000" pitchFamily="18" charset="-120"/>
                <a:cs typeface="Arial" panose="020B0604020202020204" pitchFamily="34" charset="0"/>
              </a:rPr>
              <a:t>	List top 10 wishes and rationale as business owner</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Compliance - Adaptability for regulatory standards to avoid operational risk (fines, license cancellation)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Standardize - Universal workflow design for diverse products</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Business Intelligence - Capability in business analytics (client value, operational KPIs, product trend)</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Easy-to-use - Accessible for everybody</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Authorization - Ability in setting customized authorization level between users to facilitate business use cases</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Automation - Ability in automated risk monitoring, KPIs tracking, notifications </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Exceptional handling </a:t>
            </a: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 Adaptability in manual intervention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Secured - Reliability in information protection</a:t>
            </a:r>
          </a:p>
          <a:p>
            <a:pPr marL="228600" indent="-228600">
              <a:lnSpc>
                <a:spcPct val="115000"/>
              </a:lnSpc>
              <a:spcAft>
                <a:spcPts val="800"/>
              </a:spcAft>
              <a:buFont typeface="Arial" panose="020B0604020202020204" pitchFamily="34" charset="0"/>
              <a:buChar char="•"/>
            </a:pPr>
            <a:r>
              <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rPr>
              <a:t>Communication - Ability to facilitate users communication</a:t>
            </a:r>
          </a:p>
          <a:p>
            <a:pPr marL="228600" indent="-228600">
              <a:lnSpc>
                <a:spcPct val="115000"/>
              </a:lnSpc>
              <a:spcAft>
                <a:spcPts val="800"/>
              </a:spcAft>
              <a:buFont typeface="Arial" panose="020B0604020202020204" pitchFamily="34" charset="0"/>
              <a:buChar char="•"/>
            </a:pPr>
            <a:r>
              <a:rPr lang="en-US" altLang="zh-HK" sz="1400" kern="100" dirty="0">
                <a:latin typeface="Times New Roman" panose="02020603050405020304" pitchFamily="18" charset="0"/>
                <a:ea typeface="新細明體" panose="02020500000000000000" pitchFamily="18" charset="-120"/>
                <a:cs typeface="Arial" panose="020B0604020202020204" pitchFamily="34" charset="0"/>
              </a:rPr>
              <a:t>Editable - Flexibility to facilitate adjustment in product information, client profiles, promotion materials</a:t>
            </a:r>
            <a:endParaRPr lang="en-US" altLang="zh-HK" sz="14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885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26125" y="0"/>
            <a:ext cx="12437107" cy="1043619"/>
          </a:xfrm>
          <a:prstGeom prst="rect">
            <a:avLst/>
          </a:prstGeom>
          <a:noFill/>
        </p:spPr>
        <p:txBody>
          <a:bodyPr wrap="square">
            <a:spAutoFit/>
          </a:bodyPr>
          <a:lstStyle/>
          <a:p>
            <a:pPr>
              <a:lnSpc>
                <a:spcPct val="115000"/>
              </a:lnSpc>
              <a:spcAft>
                <a:spcPts val="800"/>
              </a:spcAft>
            </a:pPr>
            <a:r>
              <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rPr>
              <a:t>Q1Task1 V</a:t>
            </a:r>
            <a:r>
              <a:rPr lang="en-US" altLang="zh-HK" sz="2800" dirty="0">
                <a:latin typeface="Times New Roman" panose="02020603050405020304" pitchFamily="18" charset="0"/>
                <a:cs typeface="Times New Roman" panose="02020603050405020304" pitchFamily="18" charset="0"/>
              </a:rPr>
              <a:t>arious interactions (for both borrower and lender) and key characteristics of portal to facilitate good experience </a:t>
            </a:r>
            <a:endParaRPr lang="en-US" altLang="zh-HK" sz="2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7084" y="1244785"/>
            <a:ext cx="5915364" cy="357880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Various interactions:</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Anytime everywhere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fficient </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redictable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a:t>
            </a: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High availability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Informative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Customized service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Progress update</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Reminder for payment</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Device friendly</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 name="文字方塊 3">
            <a:extLst>
              <a:ext uri="{FF2B5EF4-FFF2-40B4-BE49-F238E27FC236}">
                <a16:creationId xmlns:a16="http://schemas.microsoft.com/office/drawing/2014/main" id="{DAC4033A-357D-7973-89CE-7E7B7CFBA720}"/>
              </a:ext>
            </a:extLst>
          </p:cNvPr>
          <p:cNvSpPr txBox="1"/>
          <p:nvPr/>
        </p:nvSpPr>
        <p:spPr>
          <a:xfrm>
            <a:off x="2677251" y="1386362"/>
            <a:ext cx="3243715" cy="3437223"/>
          </a:xfrm>
          <a:prstGeom prst="rect">
            <a:avLst/>
          </a:prstGeom>
          <a:noFill/>
        </p:spPr>
        <p:txBody>
          <a:bodyPr wrap="square">
            <a:spAutoFit/>
          </a:bodyPr>
          <a:lstStyle/>
          <a:p>
            <a:pPr>
              <a:lnSpc>
                <a:spcPct val="115000"/>
              </a:lnSpc>
              <a:spcAft>
                <a:spcPts val="800"/>
              </a:spcAft>
            </a:pPr>
            <a:endParaRPr lang="en-US" altLang="zh-TW" sz="1200" strike="sngStrike"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Compliance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Standardize</a:t>
            </a:r>
            <a:endPar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Business Intelligence</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Easy-to-use</a:t>
            </a: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Authorization</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Automation</a:t>
            </a:r>
            <a:endParaRPr lang="en-US" altLang="zh-HK" sz="1200" strike="sngStrike" kern="100" dirty="0">
              <a:effectLst/>
              <a:latin typeface="Times New Roman" panose="02020603050405020304" pitchFamily="18" charset="0"/>
              <a:ea typeface="新細明體" panose="02020500000000000000" pitchFamily="18" charset="-120"/>
              <a:cs typeface="Arial" panose="020B0604020202020204" pitchFamily="34" charset="0"/>
            </a:endParaRP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Exceptional capability</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Secured </a:t>
            </a:r>
          </a:p>
          <a:p>
            <a:pPr marL="228600" indent="-228600">
              <a:lnSpc>
                <a:spcPct val="115000"/>
              </a:lnSpc>
              <a:spcAft>
                <a:spcPts val="800"/>
              </a:spcAft>
              <a:buFont typeface="Arial" panose="020B0604020202020204" pitchFamily="34" charset="0"/>
              <a:buChar char="•"/>
            </a:pPr>
            <a:r>
              <a:rPr lang="en-US" altLang="zh-HK" sz="1200" kern="100" dirty="0">
                <a:effectLst/>
                <a:latin typeface="Times New Roman" panose="02020603050405020304" pitchFamily="18" charset="0"/>
                <a:ea typeface="新細明體" panose="02020500000000000000" pitchFamily="18" charset="-120"/>
                <a:cs typeface="Arial" panose="020B0604020202020204" pitchFamily="34" charset="0"/>
              </a:rPr>
              <a:t>Communication </a:t>
            </a:r>
          </a:p>
          <a:p>
            <a:pPr marL="228600" indent="-228600">
              <a:lnSpc>
                <a:spcPct val="115000"/>
              </a:lnSpc>
              <a:spcAft>
                <a:spcPts val="800"/>
              </a:spcAft>
              <a:buFont typeface="Arial" panose="020B0604020202020204" pitchFamily="34" charset="0"/>
              <a:buChar char="•"/>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Editable</a:t>
            </a:r>
            <a:endParaRPr lang="en-US" altLang="zh-TW" sz="12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BC934E64-B2E3-38D2-E35F-1494A7848468}"/>
              </a:ext>
            </a:extLst>
          </p:cNvPr>
          <p:cNvSpPr txBox="1"/>
          <p:nvPr/>
        </p:nvSpPr>
        <p:spPr>
          <a:xfrm>
            <a:off x="6096000" y="1264452"/>
            <a:ext cx="5412509" cy="5153590"/>
          </a:xfrm>
          <a:prstGeom prst="rect">
            <a:avLst/>
          </a:prstGeom>
          <a:noFill/>
        </p:spPr>
        <p:txBody>
          <a:bodyPr wrap="square">
            <a:spAutoFit/>
          </a:bodyPr>
          <a:lstStyle/>
          <a:p>
            <a:pPr>
              <a:lnSpc>
                <a:spcPct val="115000"/>
              </a:lnSpc>
              <a:spcAft>
                <a:spcPts val="800"/>
              </a:spcAft>
            </a:pP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2000" b="1"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2000" b="1" kern="100" dirty="0">
                <a:latin typeface="Times New Roman" panose="02020603050405020304" pitchFamily="18" charset="0"/>
                <a:ea typeface="新細明體" panose="02020500000000000000" pitchFamily="18" charset="-120"/>
                <a:cs typeface="Arial" panose="020B0604020202020204" pitchFamily="34" charset="0"/>
              </a:rPr>
              <a:t>Characteristics: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Reliable, high availability system architecture </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User-friendly interface, efficient workflow design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Progress bar to show application status</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Secured in information protection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Business analytic service for borrower and lender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Payment reminder</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Responsive web application</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Adaptability in regulatory adjustment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Universal design to fit 3 types of loan product</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Ability for different user authorization level</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Process automation for enhanced efficiency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Manual intervention possibility</a:t>
            </a:r>
          </a:p>
          <a:p>
            <a:pPr marL="171450" indent="-171450">
              <a:lnSpc>
                <a:spcPct val="115000"/>
              </a:lnSpc>
              <a:spcAft>
                <a:spcPts val="800"/>
              </a:spcAft>
              <a:buFont typeface="Arial" panose="020B0604020202020204" pitchFamily="34" charset="0"/>
              <a:buChar char="•"/>
            </a:pP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Chat functions between users</a:t>
            </a:r>
          </a:p>
          <a:p>
            <a:pPr marL="171450" indent="-171450">
              <a:lnSpc>
                <a:spcPct val="115000"/>
              </a:lnSpc>
              <a:spcAft>
                <a:spcPts val="800"/>
              </a:spcAft>
              <a:buFont typeface="Arial" panose="020B0604020202020204" pitchFamily="34" charset="0"/>
              <a:buChar char="•"/>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
        <p:nvSpPr>
          <p:cNvPr id="13" name="文字方塊 12">
            <a:extLst>
              <a:ext uri="{FF2B5EF4-FFF2-40B4-BE49-F238E27FC236}">
                <a16:creationId xmlns:a16="http://schemas.microsoft.com/office/drawing/2014/main" id="{87B110CF-BE6B-328A-6E50-3B1085EA9F38}"/>
              </a:ext>
            </a:extLst>
          </p:cNvPr>
          <p:cNvSpPr txBox="1"/>
          <p:nvPr/>
        </p:nvSpPr>
        <p:spPr>
          <a:xfrm>
            <a:off x="0" y="6180095"/>
            <a:ext cx="10972802" cy="917559"/>
          </a:xfrm>
          <a:prstGeom prst="rect">
            <a:avLst/>
          </a:prstGeom>
          <a:noFill/>
        </p:spPr>
        <p:txBody>
          <a:bodyPr wrap="square">
            <a:spAutoFit/>
          </a:bodyPr>
          <a:lstStyle/>
          <a:p>
            <a:pPr>
              <a:lnSpc>
                <a:spcPct val="115000"/>
              </a:lnSpc>
              <a:spcAft>
                <a:spcPts val="800"/>
              </a:spcAft>
            </a:pP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Revisit to the list after completion of workflow/ use case diagram to ensure every essential characteristics are captured.</a:t>
            </a:r>
          </a:p>
          <a:p>
            <a:pPr>
              <a:lnSpc>
                <a:spcPct val="115000"/>
              </a:lnSpc>
              <a:spcAft>
                <a:spcPts val="800"/>
              </a:spcAft>
            </a:pP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(added after diagram is completed): </a:t>
            </a:r>
            <a:r>
              <a:rPr lang="en-US" altLang="zh-HK" sz="1200" kern="100" dirty="0">
                <a:highlight>
                  <a:srgbClr val="FFFF00"/>
                </a:highlight>
                <a:latin typeface="Times New Roman" panose="02020603050405020304" pitchFamily="18" charset="0"/>
                <a:ea typeface="新細明體" panose="02020500000000000000" pitchFamily="18" charset="-120"/>
                <a:cs typeface="Arial" panose="020B0604020202020204" pitchFamily="34" charset="0"/>
              </a:rPr>
              <a:t>Database Recovery, Connectivity to external vendor </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(these are crucial for operation efficiency, should be count into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Key</a:t>
            </a:r>
            <a:r>
              <a:rPr lang="zh-TW" altLang="en-US" sz="1200" kern="100" dirty="0">
                <a:latin typeface="Times New Roman" panose="02020603050405020304" pitchFamily="18" charset="0"/>
                <a:ea typeface="新細明體" panose="02020500000000000000" pitchFamily="18" charset="-120"/>
                <a:cs typeface="Arial" panose="020B0604020202020204" pitchFamily="34" charset="0"/>
              </a:rPr>
              <a:t> </a:t>
            </a:r>
            <a:r>
              <a:rPr lang="en-US" altLang="zh-TW" sz="1200" kern="100" dirty="0">
                <a:latin typeface="Times New Roman" panose="02020603050405020304" pitchFamily="18" charset="0"/>
                <a:ea typeface="新細明體" panose="02020500000000000000" pitchFamily="18" charset="-120"/>
                <a:cs typeface="Arial" panose="020B0604020202020204" pitchFamily="34" charset="0"/>
              </a:rPr>
              <a:t>Characteristics)</a:t>
            </a:r>
            <a:r>
              <a:rPr lang="en-US" altLang="zh-HK" sz="1200" kern="100" dirty="0">
                <a:latin typeface="Times New Roman" panose="02020603050405020304" pitchFamily="18" charset="0"/>
                <a:ea typeface="新細明體" panose="02020500000000000000" pitchFamily="18" charset="-120"/>
                <a:cs typeface="Arial" panose="020B0604020202020204" pitchFamily="34" charset="0"/>
              </a:rPr>
              <a:t> </a:t>
            </a:r>
          </a:p>
          <a:p>
            <a:pPr>
              <a:lnSpc>
                <a:spcPct val="115000"/>
              </a:lnSpc>
              <a:spcAft>
                <a:spcPts val="800"/>
              </a:spcAft>
            </a:pPr>
            <a:endParaRPr lang="en-US" altLang="zh-HK" sz="1200" kern="100" dirty="0">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4144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0"/>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Functional Use Case Diagram</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12" name="文字方塊 11">
            <a:extLst>
              <a:ext uri="{FF2B5EF4-FFF2-40B4-BE49-F238E27FC236}">
                <a16:creationId xmlns:a16="http://schemas.microsoft.com/office/drawing/2014/main" id="{53C18AA4-AFE9-A93B-84B9-036DE76DE3AD}"/>
              </a:ext>
            </a:extLst>
          </p:cNvPr>
          <p:cNvSpPr txBox="1"/>
          <p:nvPr/>
        </p:nvSpPr>
        <p:spPr>
          <a:xfrm>
            <a:off x="0" y="629990"/>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395061" y="4685162"/>
            <a:ext cx="3796939" cy="144776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 3 main roles in loan processing (simplified)</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admin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involves in case processing excluding approval.</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Loan approver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acts as independent risk gatekeeper, focusing on Loan decisioning. </a:t>
            </a:r>
          </a:p>
          <a:p>
            <a:pPr>
              <a:lnSpc>
                <a:spcPct val="115000"/>
              </a:lnSpc>
              <a:spcAft>
                <a:spcPts val="800"/>
              </a:spcAft>
            </a:pPr>
            <a:r>
              <a:rPr lang="en-US" altLang="zh-TW" sz="1000" b="1" kern="100" dirty="0">
                <a:latin typeface="Times New Roman" panose="02020603050405020304" pitchFamily="18" charset="0"/>
                <a:ea typeface="新細明體" panose="02020500000000000000" pitchFamily="18" charset="-120"/>
                <a:cs typeface="Times New Roman" panose="02020603050405020304" pitchFamily="18" charset="0"/>
              </a:rPr>
              <a:t>Service Provider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(external vendor) facilitating the workflow (Electronic ID verification/ Credit rating service provider)</a:t>
            </a:r>
          </a:p>
        </p:txBody>
      </p:sp>
      <p:graphicFrame>
        <p:nvGraphicFramePr>
          <p:cNvPr id="9" name="表格 8">
            <a:extLst>
              <a:ext uri="{FF2B5EF4-FFF2-40B4-BE49-F238E27FC236}">
                <a16:creationId xmlns:a16="http://schemas.microsoft.com/office/drawing/2014/main" id="{2C0F19C2-78CB-4FE7-1BEF-6CB7A09A82BA}"/>
              </a:ext>
            </a:extLst>
          </p:cNvPr>
          <p:cNvGraphicFramePr>
            <a:graphicFrameLocks noGrp="1"/>
          </p:cNvGraphicFramePr>
          <p:nvPr>
            <p:extLst>
              <p:ext uri="{D42A27DB-BD31-4B8C-83A1-F6EECF244321}">
                <p14:modId xmlns:p14="http://schemas.microsoft.com/office/powerpoint/2010/main" val="2895881194"/>
              </p:ext>
            </p:extLst>
          </p:nvPr>
        </p:nvGraphicFramePr>
        <p:xfrm>
          <a:off x="8516743" y="161162"/>
          <a:ext cx="2718607" cy="4524012"/>
        </p:xfrm>
        <a:graphic>
          <a:graphicData uri="http://schemas.openxmlformats.org/drawingml/2006/table">
            <a:tbl>
              <a:tblPr>
                <a:tableStyleId>{5C22544A-7EE6-4342-B048-85BDC9FD1C3A}</a:tableStyleId>
              </a:tblPr>
              <a:tblGrid>
                <a:gridCol w="2718607">
                  <a:extLst>
                    <a:ext uri="{9D8B030D-6E8A-4147-A177-3AD203B41FA5}">
                      <a16:colId xmlns:a16="http://schemas.microsoft.com/office/drawing/2014/main" val="3903500372"/>
                    </a:ext>
                  </a:extLst>
                </a:gridCol>
              </a:tblGrid>
              <a:tr h="167556">
                <a:tc>
                  <a:txBody>
                    <a:bodyPr/>
                    <a:lstStyle/>
                    <a:p>
                      <a:pPr algn="l" fontAlgn="ctr"/>
                      <a:r>
                        <a:rPr lang="en-US" sz="800" u="none" strike="noStrike">
                          <a:effectLst/>
                        </a:rPr>
                        <a:t>Borrower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267392542"/>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872533362"/>
                  </a:ext>
                </a:extLst>
              </a:tr>
              <a:tr h="167556">
                <a:tc>
                  <a:txBody>
                    <a:bodyPr/>
                    <a:lstStyle/>
                    <a:p>
                      <a:pPr algn="l" fontAlgn="ctr"/>
                      <a:r>
                        <a:rPr lang="en-US" sz="800" u="none" strike="noStrike">
                          <a:effectLst/>
                        </a:rPr>
                        <a:t>compile application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85773811"/>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80540822"/>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68533613"/>
                  </a:ext>
                </a:extLst>
              </a:tr>
              <a:tr h="167556">
                <a:tc>
                  <a:txBody>
                    <a:bodyPr/>
                    <a:lstStyle/>
                    <a:p>
                      <a:pPr algn="l" fontAlgn="ctr"/>
                      <a:r>
                        <a:rPr lang="en-US" sz="800" u="none" strike="noStrike">
                          <a:effectLst/>
                        </a:rPr>
                        <a:t>notification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04829081"/>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756514592"/>
                  </a:ext>
                </a:extLst>
              </a:tr>
              <a:tr h="167556">
                <a:tc>
                  <a:txBody>
                    <a:bodyPr/>
                    <a:lstStyle/>
                    <a:p>
                      <a:pPr algn="l" fontAlgn="ctr"/>
                      <a:r>
                        <a:rPr lang="en-US" sz="800" u="none" strike="noStrike">
                          <a:effectLst/>
                        </a:rPr>
                        <a:t>document upload</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17434947"/>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99764432"/>
                  </a:ext>
                </a:extLst>
              </a:tr>
              <a:tr h="167556">
                <a:tc>
                  <a:txBody>
                    <a:bodyPr/>
                    <a:lstStyle/>
                    <a:p>
                      <a:pPr algn="l" fontAlgn="ctr"/>
                      <a:r>
                        <a:rPr lang="en-US" sz="800" u="none" strike="noStrike">
                          <a:effectLst/>
                        </a:rPr>
                        <a:t>Loan admin</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526684134"/>
                  </a:ext>
                </a:extLst>
              </a:tr>
              <a:tr h="167556">
                <a:tc>
                  <a:txBody>
                    <a:bodyPr/>
                    <a:lstStyle/>
                    <a:p>
                      <a:pPr algn="l" fontAlgn="ctr"/>
                      <a:r>
                        <a:rPr lang="en-US" sz="800" u="none" strike="noStrike">
                          <a:effectLst/>
                        </a:rPr>
                        <a:t>view product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964422913"/>
                  </a:ext>
                </a:extLst>
              </a:tr>
              <a:tr h="167556">
                <a:tc>
                  <a:txBody>
                    <a:bodyPr/>
                    <a:lstStyle/>
                    <a:p>
                      <a:pPr algn="l" fontAlgn="ctr"/>
                      <a:r>
                        <a:rPr lang="en-US" sz="800" u="none" strike="noStrike" dirty="0">
                          <a:effectLst/>
                        </a:rPr>
                        <a:t>compile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202843685"/>
                  </a:ext>
                </a:extLst>
              </a:tr>
              <a:tr h="167556">
                <a:tc>
                  <a:txBody>
                    <a:bodyPr/>
                    <a:lstStyle/>
                    <a:p>
                      <a:pPr algn="l" fontAlgn="ctr"/>
                      <a:r>
                        <a:rPr lang="en-US" sz="800" u="none" strike="noStrike" dirty="0">
                          <a:effectLst/>
                        </a:rPr>
                        <a:t>verify application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61420637"/>
                  </a:ext>
                </a:extLst>
              </a:tr>
              <a:tr h="167556">
                <a:tc>
                  <a:txBody>
                    <a:bodyPr/>
                    <a:lstStyle/>
                    <a:p>
                      <a:pPr algn="l" fontAlgn="ctr"/>
                      <a:r>
                        <a:rPr lang="en-US" sz="800" u="none" strike="noStrike">
                          <a:effectLst/>
                        </a:rPr>
                        <a:t>loan payment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84955886"/>
                  </a:ext>
                </a:extLst>
              </a:tr>
              <a:tr h="167556">
                <a:tc>
                  <a:txBody>
                    <a:bodyPr/>
                    <a:lstStyle/>
                    <a:p>
                      <a:pPr algn="l" fontAlgn="ctr"/>
                      <a:r>
                        <a:rPr lang="en-US" sz="800" u="none" strike="noStrike" dirty="0">
                          <a:effectLst/>
                        </a:rPr>
                        <a:t>notification</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809911587"/>
                  </a:ext>
                </a:extLst>
              </a:tr>
              <a:tr h="167556">
                <a:tc>
                  <a:txBody>
                    <a:bodyPr/>
                    <a:lstStyle/>
                    <a:p>
                      <a:pPr algn="l" fontAlgn="ctr"/>
                      <a:r>
                        <a:rPr lang="en-US" sz="800" u="none" strike="noStrike">
                          <a:effectLst/>
                        </a:rPr>
                        <a:t>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1479226671"/>
                  </a:ext>
                </a:extLst>
              </a:tr>
              <a:tr h="167556">
                <a:tc>
                  <a:txBody>
                    <a:bodyPr/>
                    <a:lstStyle/>
                    <a:p>
                      <a:pPr algn="l" fontAlgn="ctr"/>
                      <a:r>
                        <a:rPr lang="en-US" sz="800" u="none" strike="noStrike" dirty="0">
                          <a:effectLst/>
                        </a:rPr>
                        <a:t>user management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4603128"/>
                  </a:ext>
                </a:extLst>
              </a:tr>
              <a:tr h="167556">
                <a:tc>
                  <a:txBody>
                    <a:bodyPr/>
                    <a:lstStyle/>
                    <a:p>
                      <a:pPr algn="l" fontAlgn="ctr"/>
                      <a:r>
                        <a:rPr lang="en-US" sz="800" u="none" strike="noStrike" dirty="0">
                          <a:effectLst/>
                        </a:rPr>
                        <a:t>document upload</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62748699"/>
                  </a:ext>
                </a:extLst>
              </a:tr>
              <a:tr h="167556">
                <a:tc>
                  <a:txBody>
                    <a:bodyPr/>
                    <a:lstStyle/>
                    <a:p>
                      <a:pPr algn="l" fontAlgn="ctr"/>
                      <a:endParaRPr lang="zh-HK" alt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07002275"/>
                  </a:ext>
                </a:extLst>
              </a:tr>
              <a:tr h="167556">
                <a:tc>
                  <a:txBody>
                    <a:bodyPr/>
                    <a:lstStyle/>
                    <a:p>
                      <a:pPr algn="l" fontAlgn="ctr"/>
                      <a:r>
                        <a:rPr lang="en-US" sz="800" u="none" strike="noStrike" dirty="0">
                          <a:effectLst/>
                        </a:rPr>
                        <a:t>Loan approver</a:t>
                      </a:r>
                      <a:endParaRPr lang="en-US" sz="8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614872754"/>
                  </a:ext>
                </a:extLst>
              </a:tr>
              <a:tr h="167556">
                <a:tc>
                  <a:txBody>
                    <a:bodyPr/>
                    <a:lstStyle/>
                    <a:p>
                      <a:pPr algn="l" fontAlgn="ctr"/>
                      <a:r>
                        <a:rPr lang="en-US" sz="800" u="none" strike="noStrike">
                          <a:effectLst/>
                        </a:rPr>
                        <a:t>loan contract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2777847294"/>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793281208"/>
                  </a:ext>
                </a:extLst>
              </a:tr>
              <a:tr h="167556">
                <a:tc>
                  <a:txBody>
                    <a:bodyPr/>
                    <a:lstStyle/>
                    <a:p>
                      <a:pPr algn="l" fontAlgn="ctr"/>
                      <a:r>
                        <a:rPr lang="en-US" sz="800" u="none" strike="noStrike">
                          <a:effectLst/>
                        </a:rPr>
                        <a:t>credit report</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341141818"/>
                  </a:ext>
                </a:extLst>
              </a:tr>
              <a:tr h="167556">
                <a:tc>
                  <a:txBody>
                    <a:bodyPr/>
                    <a:lstStyle/>
                    <a:p>
                      <a:pPr algn="l" fontAlgn="ctr"/>
                      <a:endParaRPr lang="zh-HK" alt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696881815"/>
                  </a:ext>
                </a:extLst>
              </a:tr>
              <a:tr h="167556">
                <a:tc>
                  <a:txBody>
                    <a:bodyPr/>
                    <a:lstStyle/>
                    <a:p>
                      <a:pPr algn="l" fontAlgn="ctr"/>
                      <a:r>
                        <a:rPr lang="en-US" sz="800" u="none" strike="noStrike">
                          <a:effectLst/>
                        </a:rPr>
                        <a:t>Service Provider</a:t>
                      </a:r>
                      <a:endParaRPr lang="en-US" sz="800" b="1"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01603176"/>
                  </a:ext>
                </a:extLst>
              </a:tr>
              <a:tr h="167556">
                <a:tc>
                  <a:txBody>
                    <a:bodyPr/>
                    <a:lstStyle/>
                    <a:p>
                      <a:pPr algn="l" fontAlgn="ctr"/>
                      <a:r>
                        <a:rPr lang="en-US" sz="800" u="none" strike="noStrike">
                          <a:effectLst/>
                        </a:rPr>
                        <a:t>Identity verification</a:t>
                      </a:r>
                      <a:endParaRPr lang="en-US" sz="800" b="0" i="0" u="none" strike="noStrike">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4213420660"/>
                  </a:ext>
                </a:extLst>
              </a:tr>
              <a:tr h="167556">
                <a:tc>
                  <a:txBody>
                    <a:bodyPr/>
                    <a:lstStyle/>
                    <a:p>
                      <a:pPr algn="l" fontAlgn="ctr"/>
                      <a:r>
                        <a:rPr lang="en-US" sz="800" u="none" strike="noStrike" dirty="0">
                          <a:effectLst/>
                        </a:rPr>
                        <a:t>Credit report</a:t>
                      </a:r>
                      <a:endParaRPr lang="en-US" sz="8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462" marR="6462" marT="6462" marB="0" anchor="ctr"/>
                </a:tc>
                <a:extLst>
                  <a:ext uri="{0D108BD9-81ED-4DB2-BD59-A6C34878D82A}">
                    <a16:rowId xmlns:a16="http://schemas.microsoft.com/office/drawing/2014/main" val="3444520759"/>
                  </a:ext>
                </a:extLst>
              </a:tr>
            </a:tbl>
          </a:graphicData>
        </a:graphic>
      </p:graphicFrame>
      <p:pic>
        <p:nvPicPr>
          <p:cNvPr id="11" name="圖片 10" descr="一張含有 文字, 筆跡, 紙張, 紙製品 的圖片&#10;&#10;自動產生的描述">
            <a:extLst>
              <a:ext uri="{FF2B5EF4-FFF2-40B4-BE49-F238E27FC236}">
                <a16:creationId xmlns:a16="http://schemas.microsoft.com/office/drawing/2014/main" id="{3E3ECCAE-38B0-3425-750B-4DCB7DF2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1649" y="-503552"/>
            <a:ext cx="6309901" cy="8413201"/>
          </a:xfrm>
          <a:prstGeom prst="rect">
            <a:avLst/>
          </a:prstGeom>
        </p:spPr>
      </p:pic>
    </p:spTree>
    <p:extLst>
      <p:ext uri="{BB962C8B-B14F-4D97-AF65-F5344CB8AC3E}">
        <p14:creationId xmlns:p14="http://schemas.microsoft.com/office/powerpoint/2010/main" val="418499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78777"/>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Residential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7632000" y="469322"/>
            <a:ext cx="4553893" cy="3022559"/>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Diagram for Happy Flow for borrower only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marL="228600" indent="-228600">
              <a:lnSpc>
                <a:spcPct val="115000"/>
              </a:lnSpc>
              <a:spcAft>
                <a:spcPts val="800"/>
              </a:spcAft>
              <a:buFont typeface="+mj-lt"/>
              <a:buAutoNum type="arabicPeriod"/>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 name="圖片 9" descr="一張含有 文字, 圖畫, 寫生, 筆跡 的圖片&#10;&#10;自動產生的描述">
            <a:extLst>
              <a:ext uri="{FF2B5EF4-FFF2-40B4-BE49-F238E27FC236}">
                <a16:creationId xmlns:a16="http://schemas.microsoft.com/office/drawing/2014/main" id="{D52D6EC0-67DC-6452-01FA-0EF06C636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323"/>
            <a:ext cx="7632000" cy="5977364"/>
          </a:xfrm>
          <a:prstGeom prst="rect">
            <a:avLst/>
          </a:prstGeom>
        </p:spPr>
      </p:pic>
    </p:spTree>
    <p:extLst>
      <p:ext uri="{BB962C8B-B14F-4D97-AF65-F5344CB8AC3E}">
        <p14:creationId xmlns:p14="http://schemas.microsoft.com/office/powerpoint/2010/main" val="38028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131BBF5-741F-2E3B-E8D3-319F9DD19215}"/>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Fix &amp; Flip Loan</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
        <p:nvSpPr>
          <p:cNvPr id="5" name="文字方塊 4">
            <a:extLst>
              <a:ext uri="{FF2B5EF4-FFF2-40B4-BE49-F238E27FC236}">
                <a16:creationId xmlns:a16="http://schemas.microsoft.com/office/drawing/2014/main" id="{23EA9173-C9E7-E5E3-617F-AA6DEB3D3C1B}"/>
              </a:ext>
            </a:extLst>
          </p:cNvPr>
          <p:cNvSpPr txBox="1"/>
          <p:nvPr/>
        </p:nvSpPr>
        <p:spPr>
          <a:xfrm>
            <a:off x="8003263" y="452765"/>
            <a:ext cx="4188737" cy="487691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Residential Loan in happy flow (Fix &amp; Flip Loans) for borrower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a:lnSpc>
                <a:spcPct val="115000"/>
              </a:lnSpc>
              <a:spcAft>
                <a:spcPts val="800"/>
              </a:spcAft>
            </a:pPr>
            <a:endPar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in Fix &amp; Flip loans when compared to residential loans:</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Document submission requirement is different: renovation quotation and schedule plan are needed</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Disbursement process might split into stages instead of one-time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Higher interest rate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Shorter tenor</a:t>
            </a:r>
          </a:p>
        </p:txBody>
      </p:sp>
      <p:pic>
        <p:nvPicPr>
          <p:cNvPr id="15" name="圖片 14" descr="一張含有 文字, 筆跡, 圖畫, 寫生 的圖片&#10;&#10;自動產生的描述">
            <a:extLst>
              <a:ext uri="{FF2B5EF4-FFF2-40B4-BE49-F238E27FC236}">
                <a16:creationId xmlns:a16="http://schemas.microsoft.com/office/drawing/2014/main" id="{55C7B141-868D-8B1B-EA38-1609BD9A4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818"/>
            <a:ext cx="7992000" cy="5994000"/>
          </a:xfrm>
          <a:prstGeom prst="rect">
            <a:avLst/>
          </a:prstGeom>
        </p:spPr>
      </p:pic>
    </p:spTree>
    <p:extLst>
      <p:ext uri="{BB962C8B-B14F-4D97-AF65-F5344CB8AC3E}">
        <p14:creationId xmlns:p14="http://schemas.microsoft.com/office/powerpoint/2010/main" val="209460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3C18AA4-AFE9-A93B-84B9-036DE76DE3AD}"/>
              </a:ext>
            </a:extLst>
          </p:cNvPr>
          <p:cNvSpPr txBox="1"/>
          <p:nvPr/>
        </p:nvSpPr>
        <p:spPr>
          <a:xfrm>
            <a:off x="0" y="738623"/>
            <a:ext cx="8395061" cy="4734886"/>
          </a:xfrm>
          <a:prstGeom prst="rect">
            <a:avLst/>
          </a:prstGeom>
          <a:noFill/>
        </p:spPr>
        <p:txBody>
          <a:bodyPr wrap="square">
            <a:spAutoFit/>
          </a:bodyPr>
          <a:lstStyle/>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latin typeface="Times New Roman" panose="02020603050405020304" pitchFamily="18" charset="0"/>
              <a:ea typeface="新細明體" panose="02020500000000000000" pitchFamily="18" charset="-120"/>
              <a:cs typeface="Arial" panose="020B0604020202020204" pitchFamily="34" charset="0"/>
            </a:endParaRPr>
          </a:p>
          <a:p>
            <a:pPr>
              <a:lnSpc>
                <a:spcPct val="115000"/>
              </a:lnSpc>
              <a:spcAft>
                <a:spcPts val="800"/>
              </a:spcAft>
            </a:pPr>
            <a:endParaRPr lang="en-US" altLang="zh-TW" sz="28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pic>
        <p:nvPicPr>
          <p:cNvPr id="14" name="圖片 13" descr="一張含有 文字, 筆跡, 筆記本, 紙張 的圖片&#10;&#10;自動產生的描述">
            <a:extLst>
              <a:ext uri="{FF2B5EF4-FFF2-40B4-BE49-F238E27FC236}">
                <a16:creationId xmlns:a16="http://schemas.microsoft.com/office/drawing/2014/main" id="{DBE3B516-433B-05EA-D9FF-D2D16FAD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96000" y="-472570"/>
            <a:ext cx="5976000" cy="7968000"/>
          </a:xfrm>
          <a:prstGeom prst="rect">
            <a:avLst/>
          </a:prstGeom>
        </p:spPr>
      </p:pic>
      <p:sp>
        <p:nvSpPr>
          <p:cNvPr id="15" name="文字方塊 14">
            <a:extLst>
              <a:ext uri="{FF2B5EF4-FFF2-40B4-BE49-F238E27FC236}">
                <a16:creationId xmlns:a16="http://schemas.microsoft.com/office/drawing/2014/main" id="{CB1A0917-400B-DBA1-0FB3-174781206EAE}"/>
              </a:ext>
            </a:extLst>
          </p:cNvPr>
          <p:cNvSpPr txBox="1"/>
          <p:nvPr/>
        </p:nvSpPr>
        <p:spPr>
          <a:xfrm>
            <a:off x="7968000" y="523429"/>
            <a:ext cx="4223999" cy="4951292"/>
          </a:xfrm>
          <a:prstGeom prst="rect">
            <a:avLst/>
          </a:prstGeom>
          <a:noFill/>
        </p:spPr>
        <p:txBody>
          <a:bodyPr wrap="square">
            <a:spAutoFit/>
          </a:bodyPr>
          <a:lstStyle/>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Assumption: </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Same approval process with Residential, Fix &amp; Flip</a:t>
            </a:r>
            <a:r>
              <a:rPr lang="zh-TW" altLang="en-US" sz="1000" kern="1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Loans in happy flow  (Line of Credit) for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Loan agreement is attached when borrower receiving approval result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Identity verification is a one-step simply process for borrower, and they gets the result instantly</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In happy flow, document verification and lender acceptance were completed by system in real-time. Borrower gets the results of each process in a very short period. Waiting period ignorable.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agreement is digitally signed through portal in real-time.</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Portal had automated loan disbursement process for happy flow borrower.</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Lender have full decision in reviewing client account status and renewal for client agreement</a:t>
            </a:r>
          </a:p>
          <a:p>
            <a:pPr marL="228600" indent="-228600">
              <a:lnSpc>
                <a:spcPct val="115000"/>
              </a:lnSpc>
              <a:spcAft>
                <a:spcPts val="800"/>
              </a:spcAft>
              <a:buFont typeface="+mj-l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Client won’t actively asking for account renewal/ closure</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Remarks:</a:t>
            </a:r>
          </a:p>
          <a:p>
            <a:pPr>
              <a:lnSpc>
                <a:spcPct val="115000"/>
              </a:lnSpc>
              <a:spcAft>
                <a:spcPts val="800"/>
              </a:spcAft>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Main differences between Line of Credit and the other two types of  loans: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No disbursement process. If no account usage, no repayment process.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Line of credit products can have short or long duration with client, depending on the specific product features.</a:t>
            </a:r>
          </a:p>
          <a:p>
            <a:pPr marL="228600" indent="-228600">
              <a:lnSpc>
                <a:spcPct val="115000"/>
              </a:lnSpc>
              <a:spcAft>
                <a:spcPts val="800"/>
              </a:spcAft>
              <a:buAutoNum type="arabicPeriod"/>
            </a:pPr>
            <a:r>
              <a:rPr lang="en-US" altLang="zh-TW" sz="1000" kern="100" dirty="0">
                <a:latin typeface="Times New Roman" panose="02020603050405020304" pitchFamily="18" charset="0"/>
                <a:ea typeface="新細明體" panose="02020500000000000000" pitchFamily="18" charset="-120"/>
                <a:cs typeface="Times New Roman" panose="02020603050405020304" pitchFamily="18" charset="0"/>
              </a:rPr>
              <a:t>Detailed workflows for different line of credit products may be different</a:t>
            </a:r>
          </a:p>
        </p:txBody>
      </p:sp>
      <p:sp>
        <p:nvSpPr>
          <p:cNvPr id="17" name="文字方塊 16">
            <a:extLst>
              <a:ext uri="{FF2B5EF4-FFF2-40B4-BE49-F238E27FC236}">
                <a16:creationId xmlns:a16="http://schemas.microsoft.com/office/drawing/2014/main" id="{387B0C07-1340-F3A9-EAA9-1301C467D758}"/>
              </a:ext>
            </a:extLst>
          </p:cNvPr>
          <p:cNvSpPr txBox="1"/>
          <p:nvPr/>
        </p:nvSpPr>
        <p:spPr>
          <a:xfrm>
            <a:off x="0" y="-95334"/>
            <a:ext cx="6122124" cy="548099"/>
          </a:xfrm>
          <a:prstGeom prst="rect">
            <a:avLst/>
          </a:prstGeom>
          <a:noFill/>
        </p:spPr>
        <p:txBody>
          <a:bodyPr wrap="square">
            <a:spAutoFit/>
          </a:bodyPr>
          <a:lstStyle/>
          <a:p>
            <a:pPr>
              <a:lnSpc>
                <a:spcPct val="115000"/>
              </a:lnSpc>
              <a:spcAft>
                <a:spcPts val="800"/>
              </a:spcAft>
            </a:pPr>
            <a:r>
              <a:rPr lang="en-US" altLang="zh-TW" sz="2800" kern="100" dirty="0">
                <a:latin typeface="Times New Roman" panose="02020603050405020304" pitchFamily="18" charset="0"/>
                <a:ea typeface="新細明體" panose="02020500000000000000" pitchFamily="18" charset="-120"/>
                <a:cs typeface="Arial" panose="020B0604020202020204" pitchFamily="34" charset="0"/>
              </a:rPr>
              <a:t>Borrower journey – Line of Credit</a:t>
            </a:r>
            <a:endParaRPr lang="en-US" altLang="zh-HK" sz="1000" kern="100" dirty="0">
              <a:effectLst/>
              <a:latin typeface="Times New Roman" panose="02020603050405020304" pitchFamily="18"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08349074"/>
      </p:ext>
    </p:extLst>
  </p:cSld>
  <p:clrMapOvr>
    <a:masterClrMapping/>
  </p:clrMapOvr>
</p:sld>
</file>

<file path=ppt/theme/theme1.xml><?xml version="1.0" encoding="utf-8"?>
<a:theme xmlns:a="http://schemas.openxmlformats.org/drawingml/2006/main" name="Bjorn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0</TotalTime>
  <Words>2564</Words>
  <Application>Microsoft Office PowerPoint</Application>
  <PresentationFormat>寬螢幕</PresentationFormat>
  <Paragraphs>268</Paragraphs>
  <Slides>14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Söhne</vt:lpstr>
      <vt:lpstr>新細明體</vt:lpstr>
      <vt:lpstr>Arial</vt:lpstr>
      <vt:lpstr>Neue Haas Grotesk Text Pro</vt:lpstr>
      <vt:lpstr>Times New Roman</vt:lpstr>
      <vt:lpstr>BjornVTI</vt:lpstr>
      <vt:lpstr>Q1 –Task1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Q1 –Task1</dc:title>
  <dc:creator>Franco Fan</dc:creator>
  <cp:lastModifiedBy>Franco Fan</cp:lastModifiedBy>
  <cp:revision>16</cp:revision>
  <dcterms:created xsi:type="dcterms:W3CDTF">2024-01-17T01:44:05Z</dcterms:created>
  <dcterms:modified xsi:type="dcterms:W3CDTF">2024-01-25T03:30:42Z</dcterms:modified>
</cp:coreProperties>
</file>